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sldIdLst>
    <p:sldId id="256" r:id="rId16"/>
    <p:sldId id="269" r:id="rId17"/>
    <p:sldId id="272" r:id="rId18"/>
    <p:sldId id="270" r:id="rId19"/>
    <p:sldId id="271" r:id="rId20"/>
    <p:sldId id="273" r:id="rId21"/>
    <p:sldId id="275" r:id="rId22"/>
    <p:sldId id="276" r:id="rId23"/>
    <p:sldId id="274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322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348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144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223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98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921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211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938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925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280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082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282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100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93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174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410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642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486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2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979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845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208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928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07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352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63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286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516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966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1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244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249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524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55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176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146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566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184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184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83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8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964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153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5595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457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884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604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0924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85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312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798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09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845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2981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752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112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804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007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776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8768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380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2978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0282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746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484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749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9531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179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91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68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73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7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97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9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67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43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26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75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1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94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17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3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52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75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72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30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50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48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026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18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61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1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81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5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15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46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44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3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31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29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4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521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586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959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146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03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38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012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843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73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0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67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82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379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540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390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991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82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694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58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6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830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53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84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9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98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2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409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695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0957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2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517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304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03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060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094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873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540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122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9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62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222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47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49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88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42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039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9854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737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1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4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5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7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3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7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4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3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0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9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19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9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1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65E9C"/>
                </a:solidFill>
              </a:rPr>
              <a:pPr/>
              <a:t>13.08.2020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1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Эффективные приемы и </a:t>
            </a:r>
            <a:r>
              <a:rPr lang="ru-RU"/>
              <a:t>методы </a:t>
            </a:r>
            <a:r>
              <a:rPr lang="ru-RU" smtClean="0"/>
              <a:t>подготовки к ГИА </a:t>
            </a:r>
            <a:r>
              <a:rPr lang="ru-RU" dirty="0"/>
              <a:t>по </a:t>
            </a:r>
            <a:r>
              <a:rPr lang="ru-RU"/>
              <a:t>математике </a:t>
            </a:r>
            <a:r>
              <a:rPr lang="ru-RU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математики МАОУ СОШ №67 г. Томска</a:t>
            </a:r>
          </a:p>
          <a:p>
            <a:r>
              <a:rPr lang="ru-RU" dirty="0" smtClean="0"/>
              <a:t>Ющенко Лариса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1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DA023">
                    <a:tint val="88000"/>
                    <a:satMod val="150000"/>
                  </a:srgbClr>
                </a:solidFill>
              </a:rPr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Clr>
                <a:srgbClr val="AA2B1E"/>
              </a:buClr>
              <a:buNone/>
              <a:defRPr/>
            </a:pPr>
            <a:r>
              <a:rPr lang="ru-RU" sz="2200" dirty="0">
                <a:solidFill>
                  <a:prstClr val="black"/>
                </a:solidFill>
              </a:rPr>
              <a:t>Подготовить </a:t>
            </a:r>
            <a:r>
              <a:rPr lang="ru-RU" sz="2200" b="1" dirty="0">
                <a:solidFill>
                  <a:prstClr val="black"/>
                </a:solidFill>
              </a:rPr>
              <a:t>всех</a:t>
            </a:r>
            <a:r>
              <a:rPr lang="ru-RU" sz="2200" dirty="0">
                <a:solidFill>
                  <a:prstClr val="black"/>
                </a:solidFill>
              </a:rPr>
              <a:t> учащихся к успешной сдаче ЕГЭ с </a:t>
            </a:r>
            <a:r>
              <a:rPr lang="ru-RU" sz="2200" b="1" dirty="0">
                <a:solidFill>
                  <a:prstClr val="black"/>
                </a:solidFill>
              </a:rPr>
              <a:t>хорошим</a:t>
            </a:r>
            <a:r>
              <a:rPr lang="ru-RU" sz="2200" dirty="0">
                <a:solidFill>
                  <a:prstClr val="black"/>
                </a:solidFill>
              </a:rPr>
              <a:t> качеством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  <a:endParaRPr lang="ru-RU" sz="2200" dirty="0">
              <a:solidFill>
                <a:prstClr val="black"/>
              </a:solidFill>
            </a:endParaRPr>
          </a:p>
          <a:p>
            <a:pPr marL="265176" lvl="0" indent="-265176">
              <a:buClr>
                <a:srgbClr val="AA2B1E"/>
              </a:buClr>
              <a:buFont typeface="Wingdings 2"/>
              <a:buChar char=""/>
              <a:defRPr/>
            </a:pPr>
            <a:endParaRPr lang="ru-RU" sz="2200" dirty="0">
              <a:solidFill>
                <a:prstClr val="black"/>
              </a:solidFill>
            </a:endParaRPr>
          </a:p>
          <a:p>
            <a:pPr marL="265176" lvl="0" indent="-265176">
              <a:buClr>
                <a:srgbClr val="AA2B1E"/>
              </a:buClr>
              <a:buNone/>
              <a:defRPr/>
            </a:pPr>
            <a:r>
              <a:rPr lang="ru-RU" sz="2200" i="1" dirty="0">
                <a:solidFill>
                  <a:prstClr val="black"/>
                </a:solidFill>
              </a:rPr>
              <a:t>Для этого необходимо:</a:t>
            </a:r>
          </a:p>
          <a:p>
            <a:pPr marL="265176" lvl="0" indent="-265176">
              <a:buClr>
                <a:srgbClr val="AA2B1E"/>
              </a:buClr>
              <a:buFont typeface="Wingdings 2"/>
              <a:buChar char=""/>
              <a:defRPr/>
            </a:pPr>
            <a:r>
              <a:rPr lang="ru-RU" sz="2200" dirty="0">
                <a:solidFill>
                  <a:prstClr val="black"/>
                </a:solidFill>
              </a:rPr>
              <a:t>Учителю  обладать необходимыми компетенциями (самому уметь решать задачи ЕГЭ)</a:t>
            </a:r>
            <a:r>
              <a:rPr lang="en-US" sz="2200" dirty="0">
                <a:solidFill>
                  <a:prstClr val="black"/>
                </a:solidFill>
              </a:rPr>
              <a:t>;</a:t>
            </a:r>
            <a:endParaRPr lang="ru-RU" sz="2200" dirty="0">
              <a:solidFill>
                <a:prstClr val="black"/>
              </a:solidFill>
            </a:endParaRPr>
          </a:p>
          <a:p>
            <a:pPr marL="265176" lvl="0" indent="-265176">
              <a:buClr>
                <a:srgbClr val="AA2B1E"/>
              </a:buClr>
              <a:buFont typeface="Wingdings 2"/>
              <a:buChar char=""/>
              <a:defRPr/>
            </a:pPr>
            <a:r>
              <a:rPr lang="ru-RU" sz="2200" dirty="0">
                <a:solidFill>
                  <a:prstClr val="black"/>
                </a:solidFill>
              </a:rPr>
              <a:t>Совершенствовать структуру и содержание учебного материала в ходе подготовки к ЕГЭ</a:t>
            </a:r>
            <a:r>
              <a:rPr lang="en-US" sz="2200" dirty="0">
                <a:solidFill>
                  <a:prstClr val="black"/>
                </a:solidFill>
              </a:rPr>
              <a:t>;</a:t>
            </a:r>
            <a:endParaRPr lang="ru-RU" sz="2200" dirty="0">
              <a:solidFill>
                <a:prstClr val="black"/>
              </a:solidFill>
            </a:endParaRPr>
          </a:p>
          <a:p>
            <a:pPr marL="265176" lvl="0" indent="-265176">
              <a:buClr>
                <a:srgbClr val="AA2B1E"/>
              </a:buClr>
              <a:buFont typeface="Wingdings 2"/>
              <a:buChar char=""/>
              <a:defRPr/>
            </a:pPr>
            <a:r>
              <a:rPr lang="ru-RU" sz="2200" dirty="0">
                <a:solidFill>
                  <a:prstClr val="black"/>
                </a:solidFill>
              </a:rPr>
              <a:t>Систематизировать  повторение программного материала</a:t>
            </a:r>
            <a:r>
              <a:rPr lang="en-US" sz="2200" dirty="0">
                <a:solidFill>
                  <a:prstClr val="black"/>
                </a:solidFill>
              </a:rPr>
              <a:t>;</a:t>
            </a:r>
            <a:endParaRPr lang="ru-RU" sz="2200" dirty="0">
              <a:solidFill>
                <a:prstClr val="black"/>
              </a:solidFill>
            </a:endParaRPr>
          </a:p>
          <a:p>
            <a:pPr marL="265176" lvl="0" indent="-265176">
              <a:buClr>
                <a:srgbClr val="AA2B1E"/>
              </a:buClr>
              <a:buFont typeface="Wingdings 2"/>
              <a:buChar char=""/>
              <a:defRPr/>
            </a:pPr>
            <a:r>
              <a:rPr lang="ru-RU" sz="2200" dirty="0">
                <a:solidFill>
                  <a:prstClr val="black"/>
                </a:solidFill>
              </a:rPr>
              <a:t>Отработать тестовые технологии в ходе работы с контрольно-измерительными материалами через личностно-ориентированный подход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  <a:endParaRPr lang="ru-RU" sz="2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8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-50800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Схема подготовки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63" y="2643188"/>
            <a:ext cx="2357437" cy="1357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black"/>
                </a:solidFill>
                <a:cs typeface="Arial" pitchFamily="34" charset="0"/>
              </a:rPr>
              <a:t>Направления деятельности учителя математики по подготовке учащихся к ЕГЭ</a:t>
            </a:r>
          </a:p>
        </p:txBody>
      </p:sp>
      <p:sp>
        <p:nvSpPr>
          <p:cNvPr id="6" name="Овал 5"/>
          <p:cNvSpPr/>
          <p:nvPr/>
        </p:nvSpPr>
        <p:spPr>
          <a:xfrm>
            <a:off x="500063" y="2705100"/>
            <a:ext cx="2573337" cy="12239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Методическая подготовка учителя к ЕГЭ</a:t>
            </a:r>
          </a:p>
        </p:txBody>
      </p:sp>
      <p:sp>
        <p:nvSpPr>
          <p:cNvPr id="7" name="Овал 6"/>
          <p:cNvSpPr/>
          <p:nvPr/>
        </p:nvSpPr>
        <p:spPr>
          <a:xfrm>
            <a:off x="5000625" y="1214438"/>
            <a:ext cx="257333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Организация вводного, текущего и итогового повторения </a:t>
            </a:r>
          </a:p>
        </p:txBody>
      </p:sp>
      <p:sp>
        <p:nvSpPr>
          <p:cNvPr id="8" name="Овал 7"/>
          <p:cNvSpPr/>
          <p:nvPr/>
        </p:nvSpPr>
        <p:spPr>
          <a:xfrm>
            <a:off x="1428750" y="1143000"/>
            <a:ext cx="2573338" cy="122396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Психологическая подготовка учащихся</a:t>
            </a:r>
          </a:p>
        </p:txBody>
      </p:sp>
      <p:sp>
        <p:nvSpPr>
          <p:cNvPr id="9" name="Овал 8"/>
          <p:cNvSpPr/>
          <p:nvPr/>
        </p:nvSpPr>
        <p:spPr>
          <a:xfrm>
            <a:off x="1428750" y="4491038"/>
            <a:ext cx="257333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Диагностика и анализ качества ЗУН учащихся по материалам ЕГЭ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43625" y="2643188"/>
            <a:ext cx="257333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Создание банка тестовых заданий</a:t>
            </a:r>
          </a:p>
        </p:txBody>
      </p: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 rot="10800000" flipV="1">
            <a:off x="2716213" y="4000500"/>
            <a:ext cx="1355725" cy="49053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643438" y="2500313"/>
            <a:ext cx="1500187" cy="14287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6"/>
          </p:cNvCxnSpPr>
          <p:nvPr/>
        </p:nvCxnSpPr>
        <p:spPr>
          <a:xfrm rot="10800000" flipV="1">
            <a:off x="3073400" y="3286125"/>
            <a:ext cx="284163" cy="30163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928938" y="2357438"/>
            <a:ext cx="1071562" cy="28575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15000" y="3357563"/>
            <a:ext cx="428625" cy="15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286375" y="4357688"/>
            <a:ext cx="2573338" cy="12239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prstClr val="black"/>
                </a:solidFill>
              </a:rPr>
              <a:t>Организация самостоятельной работы учащихся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786313" y="4000500"/>
            <a:ext cx="1643062" cy="3571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качества знаний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492388"/>
              </p:ext>
            </p:extLst>
          </p:nvPr>
        </p:nvGraphicFramePr>
        <p:xfrm>
          <a:off x="395536" y="2564904"/>
          <a:ext cx="850728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135"/>
                <a:gridCol w="521064"/>
                <a:gridCol w="521064"/>
                <a:gridCol w="521064"/>
                <a:gridCol w="521064"/>
                <a:gridCol w="566049"/>
                <a:gridCol w="654407"/>
                <a:gridCol w="654407"/>
                <a:gridCol w="654407"/>
                <a:gridCol w="601403"/>
                <a:gridCol w="707411"/>
                <a:gridCol w="654407"/>
                <a:gridCol w="654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</a:t>
                      </a:r>
                      <a:r>
                        <a:rPr lang="en-US" dirty="0" smtClean="0"/>
                        <a:t>.</a:t>
                      </a:r>
                      <a:r>
                        <a:rPr lang="ru-RU" dirty="0" smtClean="0"/>
                        <a:t>И</a:t>
                      </a:r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</a:t>
                      </a:r>
                      <a:r>
                        <a:rPr lang="ru-RU" baseline="0" dirty="0" smtClean="0"/>
                        <a:t>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зачтено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по ЕГЭ</a:t>
            </a:r>
            <a:endParaRPr lang="ru-RU" dirty="0"/>
          </a:p>
        </p:txBody>
      </p:sp>
      <p:pic>
        <p:nvPicPr>
          <p:cNvPr id="1029" name="Picture 5" descr="C:\Users\Зайра\Desktop\big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2095500" cy="3238500"/>
          </a:xfrm>
          <a:prstGeom prst="rect">
            <a:avLst/>
          </a:prstGeom>
          <a:noFill/>
        </p:spPr>
      </p:pic>
      <p:pic>
        <p:nvPicPr>
          <p:cNvPr id="1028" name="Picture 4" descr="C:\Users\Зайра\Desktop\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2061102" cy="2748136"/>
          </a:xfrm>
          <a:prstGeom prst="rect">
            <a:avLst/>
          </a:prstGeom>
          <a:noFill/>
        </p:spPr>
      </p:pic>
      <p:pic>
        <p:nvPicPr>
          <p:cNvPr id="8" name="Picture 4" descr="C:\Users\Зайра\Desktop\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1556792"/>
            <a:ext cx="2095500" cy="3238500"/>
          </a:xfrm>
          <a:prstGeom prst="rect">
            <a:avLst/>
          </a:prstGeom>
          <a:noFill/>
        </p:spPr>
      </p:pic>
      <p:pic>
        <p:nvPicPr>
          <p:cNvPr id="1031" name="Picture 7" descr="C:\Users\Зайра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2304256" cy="3145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9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по ЕГЭ </a:t>
            </a:r>
            <a:endParaRPr lang="ru-RU" dirty="0"/>
          </a:p>
        </p:txBody>
      </p:sp>
      <p:pic>
        <p:nvPicPr>
          <p:cNvPr id="2050" name="Picture 2" descr="C:\Users\Зайра\Desktop\9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449" y="1844824"/>
            <a:ext cx="3231537" cy="4597970"/>
          </a:xfrm>
          <a:prstGeom prst="rect">
            <a:avLst/>
          </a:prstGeom>
          <a:noFill/>
        </p:spPr>
      </p:pic>
      <p:pic>
        <p:nvPicPr>
          <p:cNvPr id="2051" name="Picture 3" descr="C:\Users\Зайра\Desktop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1348" y="1700808"/>
            <a:ext cx="3257550" cy="4762500"/>
          </a:xfrm>
          <a:prstGeom prst="rect">
            <a:avLst/>
          </a:prstGeom>
          <a:noFill/>
        </p:spPr>
      </p:pic>
      <p:pic>
        <p:nvPicPr>
          <p:cNvPr id="7" name="Picture 3" descr="C:\Users\Зайра\Desktop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854796"/>
            <a:ext cx="2771800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5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81088" y="0"/>
            <a:ext cx="10225088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93750" y="-774700"/>
            <a:ext cx="9937750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42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295400" y="0"/>
            <a:ext cx="1043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61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649288" y="0"/>
            <a:ext cx="9793288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УСПЕХОВ В ТРУДЕ!!!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77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entury Schoolbook" pitchFamily="18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Century Schoolbook" pitchFamily="18" charset="0"/>
              </a:rPr>
              <a:t>«Средняя общеобразовательная школа № 67» г. Томска</a:t>
            </a:r>
            <a:endParaRPr lang="ru-RU" dirty="0">
              <a:solidFill>
                <a:prstClr val="black"/>
              </a:solidFill>
              <a:latin typeface="Century Schoolbook" pitchFamily="18" charset="0"/>
            </a:endParaRPr>
          </a:p>
        </p:txBody>
      </p:sp>
      <p:pic>
        <p:nvPicPr>
          <p:cNvPr id="7" name="Рисунок 6" descr="F:\СОШ 67\Буклет\top_phot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4895"/>
            <a:ext cx="3384376" cy="159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98" y="1307932"/>
            <a:ext cx="1300678" cy="127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55C33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6330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98004"/>
            <a:ext cx="4572000" cy="39887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Характеристика </a:t>
            </a:r>
            <a:br>
              <a:rPr lang="ru-RU" altLang="ru-RU" sz="28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образовательной системы школы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: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altLang="ru-RU" sz="2200" dirty="0">
                <a:solidFill>
                  <a:prstClr val="black"/>
                </a:solidFill>
              </a:rPr>
              <a:t>Количество обучающихся – 1422 человека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altLang="ru-RU" sz="2200" dirty="0">
                <a:solidFill>
                  <a:prstClr val="black"/>
                </a:solidFill>
              </a:rPr>
              <a:t>Обучение ведется в две смены</a:t>
            </a:r>
          </a:p>
          <a:p>
            <a:pPr marL="274320" lvl="0" indent="-274320">
              <a:spcBef>
                <a:spcPct val="20000"/>
              </a:spcBef>
              <a:buClr>
                <a:srgbClr val="AA2B1E"/>
              </a:buClr>
              <a:buSzPct val="85000"/>
              <a:buFont typeface="Brush Script MT" pitchFamily="66" charset="0"/>
              <a:buChar char="O"/>
            </a:pPr>
            <a:r>
              <a:rPr lang="ru-RU" altLang="ru-RU" sz="2200" dirty="0">
                <a:solidFill>
                  <a:prstClr val="black"/>
                </a:solidFill>
              </a:rPr>
              <a:t>Средняя наполняемость классов 25,7</a:t>
            </a:r>
          </a:p>
          <a:p>
            <a:r>
              <a:rPr lang="ru-RU" sz="28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1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Результаты экзаменов по математике в 9-х классах за 3 года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108879"/>
              </p:ext>
            </p:extLst>
          </p:nvPr>
        </p:nvGraphicFramePr>
        <p:xfrm>
          <a:off x="1463675" y="2119312"/>
          <a:ext cx="6492701" cy="2971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9169">
                  <a:extLst>
                    <a:ext uri="{9D8B030D-6E8A-4147-A177-3AD203B41FA5}">
                      <a16:colId xmlns:a16="http://schemas.microsoft.com/office/drawing/2014/main" xmlns="" val="2019305151"/>
                    </a:ext>
                  </a:extLst>
                </a:gridCol>
                <a:gridCol w="1569169">
                  <a:extLst>
                    <a:ext uri="{9D8B030D-6E8A-4147-A177-3AD203B41FA5}">
                      <a16:colId xmlns:a16="http://schemas.microsoft.com/office/drawing/2014/main" xmlns="" val="1573980868"/>
                    </a:ext>
                  </a:extLst>
                </a:gridCol>
                <a:gridCol w="1569169">
                  <a:extLst>
                    <a:ext uri="{9D8B030D-6E8A-4147-A177-3AD203B41FA5}">
                      <a16:colId xmlns:a16="http://schemas.microsoft.com/office/drawing/2014/main" xmlns="" val="1866430967"/>
                    </a:ext>
                  </a:extLst>
                </a:gridCol>
                <a:gridCol w="1785194">
                  <a:extLst>
                    <a:ext uri="{9D8B030D-6E8A-4147-A177-3AD203B41FA5}">
                      <a16:colId xmlns:a16="http://schemas.microsoft.com/office/drawing/2014/main" xmlns="" val="4101083126"/>
                    </a:ext>
                  </a:extLst>
                </a:gridCol>
              </a:tblGrid>
              <a:tr h="949648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сдававших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абсолютной успеваемости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качественной успеваемости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7167649"/>
                  </a:ext>
                </a:extLst>
              </a:tr>
              <a:tr h="6738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2016 -2017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4014759"/>
                  </a:ext>
                </a:extLst>
              </a:tr>
              <a:tr h="6738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2017 -2018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3328333"/>
                  </a:ext>
                </a:extLst>
              </a:tr>
              <a:tr h="67380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2018 -2019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8126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9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19" y="764704"/>
            <a:ext cx="6965245" cy="1202485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Результаты экзаменов по математике базового уровня в 11-х классах за 3 года.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950797"/>
              </p:ext>
            </p:extLst>
          </p:nvPr>
        </p:nvGraphicFramePr>
        <p:xfrm>
          <a:off x="1433221" y="1844824"/>
          <a:ext cx="6256040" cy="390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010">
                  <a:extLst>
                    <a:ext uri="{9D8B030D-6E8A-4147-A177-3AD203B41FA5}">
                      <a16:colId xmlns:a16="http://schemas.microsoft.com/office/drawing/2014/main" xmlns="" val="243413843"/>
                    </a:ext>
                  </a:extLst>
                </a:gridCol>
                <a:gridCol w="1564010">
                  <a:extLst>
                    <a:ext uri="{9D8B030D-6E8A-4147-A177-3AD203B41FA5}">
                      <a16:colId xmlns:a16="http://schemas.microsoft.com/office/drawing/2014/main" xmlns="" val="992218666"/>
                    </a:ext>
                  </a:extLst>
                </a:gridCol>
                <a:gridCol w="1564010">
                  <a:extLst>
                    <a:ext uri="{9D8B030D-6E8A-4147-A177-3AD203B41FA5}">
                      <a16:colId xmlns:a16="http://schemas.microsoft.com/office/drawing/2014/main" xmlns="" val="1487241364"/>
                    </a:ext>
                  </a:extLst>
                </a:gridCol>
                <a:gridCol w="1564010">
                  <a:extLst>
                    <a:ext uri="{9D8B030D-6E8A-4147-A177-3AD203B41FA5}">
                      <a16:colId xmlns:a16="http://schemas.microsoft.com/office/drawing/2014/main" xmlns="" val="2028337040"/>
                    </a:ext>
                  </a:extLst>
                </a:gridCol>
              </a:tblGrid>
              <a:tr h="97549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сдававших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школе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Томску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5307899"/>
                  </a:ext>
                </a:extLst>
              </a:tr>
              <a:tr h="9754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2016 -2017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4,32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4,43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7799366"/>
                  </a:ext>
                </a:extLst>
              </a:tr>
              <a:tr h="9754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2017 -2018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4,81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4,48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0614731"/>
                  </a:ext>
                </a:extLst>
              </a:tr>
              <a:tr h="97549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2018 -2019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4,29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4,26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8468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5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Результаты ЕГЭ по математике за </a:t>
            </a:r>
            <a:br>
              <a:rPr lang="ru-RU" sz="2800" b="1" dirty="0" smtClean="0"/>
            </a:br>
            <a:r>
              <a:rPr lang="ru-RU" sz="2800" b="1" dirty="0" smtClean="0"/>
              <a:t>3 года</a:t>
            </a: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395743"/>
              </p:ext>
            </p:extLst>
          </p:nvPr>
        </p:nvGraphicFramePr>
        <p:xfrm>
          <a:off x="1463675" y="2119313"/>
          <a:ext cx="6196012" cy="369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003">
                  <a:extLst>
                    <a:ext uri="{9D8B030D-6E8A-4147-A177-3AD203B41FA5}">
                      <a16:colId xmlns:a16="http://schemas.microsoft.com/office/drawing/2014/main" xmlns="" val="557203082"/>
                    </a:ext>
                  </a:extLst>
                </a:gridCol>
                <a:gridCol w="1549003">
                  <a:extLst>
                    <a:ext uri="{9D8B030D-6E8A-4147-A177-3AD203B41FA5}">
                      <a16:colId xmlns:a16="http://schemas.microsoft.com/office/drawing/2014/main" xmlns="" val="2425121459"/>
                    </a:ext>
                  </a:extLst>
                </a:gridCol>
                <a:gridCol w="1549003">
                  <a:extLst>
                    <a:ext uri="{9D8B030D-6E8A-4147-A177-3AD203B41FA5}">
                      <a16:colId xmlns:a16="http://schemas.microsoft.com/office/drawing/2014/main" xmlns="" val="4083625978"/>
                    </a:ext>
                  </a:extLst>
                </a:gridCol>
                <a:gridCol w="1549003">
                  <a:extLst>
                    <a:ext uri="{9D8B030D-6E8A-4147-A177-3AD203B41FA5}">
                      <a16:colId xmlns:a16="http://schemas.microsoft.com/office/drawing/2014/main" xmlns="" val="3832232681"/>
                    </a:ext>
                  </a:extLst>
                </a:gridCol>
              </a:tblGrid>
              <a:tr h="805631"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сдававших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школе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г. Томску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8546676"/>
                  </a:ext>
                </a:extLst>
              </a:tr>
              <a:tr h="95763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2017 -2018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157715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2018 -2019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62.8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61.59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19088797"/>
                  </a:ext>
                </a:extLst>
              </a:tr>
              <a:tr h="8132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2019 -2020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56.9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072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5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23528" y="3068960"/>
            <a:ext cx="8583612" cy="319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Aft>
                <a:spcPts val="675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Преемственность между начальной и основной школой – залог успеха.</a:t>
            </a:r>
          </a:p>
          <a:p>
            <a:pPr>
              <a:spcAft>
                <a:spcPts val="675"/>
              </a:spcAft>
            </a:pP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Подготовка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учащихся к успешной сдаче ЕГЭ 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</a:rPr>
              <a:t>начинается еще в начальной школе. При этом важно не только формировать вычислительные навыки, развивать логику мышления, но и привить детям интерес к учебе, к предмету, научить ребят учиться.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9" y="401868"/>
            <a:ext cx="34988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2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ВПР - как первый этап при подготовке к ЕГЭ про математике</a:t>
            </a:r>
            <a:br>
              <a:rPr kumimoji="0" lang="ru-RU" alt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0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D19049"/>
                </a:solidFill>
                <a:latin typeface="Georgia"/>
              </a:rPr>
              <a:t>Для чего нужны ВПР?</a:t>
            </a:r>
            <a:br>
              <a:rPr lang="ru-RU" sz="3200" dirty="0">
                <a:solidFill>
                  <a:srgbClr val="D19049"/>
                </a:solidFill>
                <a:latin typeface="Georgia"/>
              </a:rPr>
            </a:br>
            <a:r>
              <a:rPr lang="ru-RU" sz="3000" dirty="0">
                <a:solidFill>
                  <a:srgbClr val="D19049"/>
                </a:solidFill>
                <a:latin typeface="Georgia"/>
              </a:rPr>
              <a:t/>
            </a:r>
            <a:br>
              <a:rPr lang="ru-RU" sz="3000" dirty="0">
                <a:solidFill>
                  <a:srgbClr val="D19049"/>
                </a:solidFill>
                <a:latin typeface="Georgi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12776"/>
            <a:ext cx="6196405" cy="3603812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психологически </a:t>
            </a:r>
            <a:r>
              <a:rPr lang="ru-RU" alt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подготовить учащихся к будущим экзаменам в старшей школе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проверить объем знаний, полученный учениками за период обучения в начальной школе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ВПР будут способствовать мотивации учеников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заниматься ежегодно, а не только в выпускном классе начального обучения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будут выявлены ошибки и недочеты в образовании по предметам: математике, русскому языку, окружающему миру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родители смогут понять степень общей образованности своего ребенка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ВПР будут способствовать оптимизации региональных программ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3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147A705A-0757-4FBA-94D5-D84A1B853E9B}"/>
              </a:ext>
            </a:extLst>
          </p:cNvPr>
          <p:cNvPicPr/>
          <p:nvPr/>
        </p:nvPicPr>
        <p:blipFill rotWithShape="1">
          <a:blip r:embed="rId2"/>
          <a:srcRect l="21496" t="27815" r="23902" b="8869"/>
          <a:stretch/>
        </p:blipFill>
        <p:spPr>
          <a:xfrm>
            <a:off x="1475656" y="1268760"/>
            <a:ext cx="6152515" cy="36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451</Words>
  <Application>Microsoft Office PowerPoint</Application>
  <PresentationFormat>Экран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Тема Office</vt:lpstr>
      <vt:lpstr>Кнопка</vt:lpstr>
      <vt:lpstr>2_Кнопка</vt:lpstr>
      <vt:lpstr>3_Кнопка</vt:lpstr>
      <vt:lpstr>4_Кнопка</vt:lpstr>
      <vt:lpstr>5_Кнопка</vt:lpstr>
      <vt:lpstr>6_Кнопка</vt:lpstr>
      <vt:lpstr>7_Кнопка</vt:lpstr>
      <vt:lpstr>8_Кнопка</vt:lpstr>
      <vt:lpstr>9_Кнопка</vt:lpstr>
      <vt:lpstr>10_Кнопка</vt:lpstr>
      <vt:lpstr>11_Кнопка</vt:lpstr>
      <vt:lpstr>12_Кнопка</vt:lpstr>
      <vt:lpstr>13_Кнопка</vt:lpstr>
      <vt:lpstr>14_Кнопка</vt:lpstr>
      <vt:lpstr>Эффективные приемы и методы подготовки к ГИА по математике    </vt:lpstr>
      <vt:lpstr>Презентация PowerPoint</vt:lpstr>
      <vt:lpstr>Результаты экзаменов по математике в 9-х классах за 3 года</vt:lpstr>
      <vt:lpstr>Результаты экзаменов по математике базового уровня в 11-х классах за 3 года.   </vt:lpstr>
      <vt:lpstr>Результаты ЕГЭ по математике за  3 года</vt:lpstr>
      <vt:lpstr>Презентация PowerPoint</vt:lpstr>
      <vt:lpstr>Презентация PowerPoint</vt:lpstr>
      <vt:lpstr>Для чего нужны ВПР?  </vt:lpstr>
      <vt:lpstr>Презентация PowerPoint</vt:lpstr>
      <vt:lpstr>Цели и задачи</vt:lpstr>
      <vt:lpstr>Схема подготовки</vt:lpstr>
      <vt:lpstr>Анализ качества знаний</vt:lpstr>
      <vt:lpstr>Книги по ЕГЭ</vt:lpstr>
      <vt:lpstr>Книги по ЕГЭ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Системно-деятельный подход как основа качественной подготовки  обучающихся к ЕГЭ по математике</dc:title>
  <dc:creator>ЛАРИСА</dc:creator>
  <cp:lastModifiedBy>ЛАРИСА</cp:lastModifiedBy>
  <cp:revision>9</cp:revision>
  <dcterms:created xsi:type="dcterms:W3CDTF">2020-08-12T08:23:47Z</dcterms:created>
  <dcterms:modified xsi:type="dcterms:W3CDTF">2020-08-13T12:17:30Z</dcterms:modified>
</cp:coreProperties>
</file>