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62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67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0"/>
            <a:ext cx="5867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565656"/>
                </a:solidFill>
                <a:latin typeface="方正综艺简体" pitchFamily="1" charset="-122"/>
                <a:ea typeface="时尚中黑简体" pitchFamily="2" charset="-122"/>
              </a:rPr>
              <a:t> 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5076056" y="1484784"/>
            <a:ext cx="2304380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l">
              <a:defRPr sz="4000" b="1" cap="all"/>
            </a:lvl1pPr>
          </a:lstStyle>
          <a:p>
            <a:pPr algn="ctr">
              <a:buFontTx/>
              <a:buNone/>
              <a:defRPr/>
            </a:pPr>
            <a:r>
              <a:rPr lang="ru-RU" sz="2000" kern="0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Лабораторные   работы  </a:t>
            </a: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0" y="1"/>
            <a:ext cx="9144000" cy="1074337"/>
          </a:xfrm>
          <a:prstGeom prst="rect">
            <a:avLst/>
          </a:prstGeom>
          <a:gradFill flip="none" rotWithShape="1">
            <a:gsLst>
              <a:gs pos="22000">
                <a:srgbClr val="CC00CC">
                  <a:tint val="66000"/>
                  <a:satMod val="160000"/>
                </a:srgbClr>
              </a:gs>
              <a:gs pos="0">
                <a:srgbClr val="CC00CC"/>
              </a:gs>
              <a:gs pos="100000">
                <a:srgbClr val="CC00CC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rgbClr val="CC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i="1" dirty="0">
                <a:solidFill>
                  <a:srgbClr val="7030A0"/>
                </a:solidFill>
              </a:rPr>
              <a:t> Муниципальная </a:t>
            </a:r>
          </a:p>
          <a:p>
            <a:pPr algn="ctr">
              <a:defRPr/>
            </a:pPr>
            <a:r>
              <a:rPr lang="ru-RU" sz="2000" b="1" i="1" dirty="0">
                <a:solidFill>
                  <a:srgbClr val="7030A0"/>
                </a:solidFill>
              </a:rPr>
              <a:t>общеобразовательная</a:t>
            </a:r>
          </a:p>
          <a:p>
            <a:pPr algn="ctr">
              <a:defRPr/>
            </a:pPr>
            <a:r>
              <a:rPr lang="ru-RU" sz="2000" b="1" i="1" dirty="0">
                <a:solidFill>
                  <a:srgbClr val="7030A0"/>
                </a:solidFill>
              </a:rPr>
              <a:t>школа  №67</a:t>
            </a:r>
          </a:p>
        </p:txBody>
      </p:sp>
      <p:pic>
        <p:nvPicPr>
          <p:cNvPr id="7" name="Picture 8" descr="C:\Documents and Settings\Администратор\Рабочий стол\top_gerb_t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2312" y="1"/>
            <a:ext cx="991688" cy="107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0" y="1074339"/>
            <a:ext cx="55006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FB7CCF-03D8-49A0-8F6C-5DD5046511F1}" type="datetime2">
              <a:rPr lang="ru-RU" sz="2400" b="1" smtClean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Reference Sans Serif" pitchFamily="34" charset="0"/>
              </a:rPr>
              <a:pPr/>
              <a:t>четверг, 21 ноября 2024 г.</a:t>
            </a:fld>
            <a:endParaRPr lang="ru-RU" sz="2400" dirty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32040" y="5864512"/>
            <a:ext cx="3679212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5">
                    <a:lumMod val="10000"/>
                  </a:schemeClr>
                </a:solidFill>
                <a:latin typeface="+mn-lt"/>
              </a:rPr>
              <a:t>ФИЗИКА  </a:t>
            </a:r>
            <a:r>
              <a:rPr lang="en-US" sz="3200" b="1" dirty="0">
                <a:solidFill>
                  <a:schemeClr val="accent5">
                    <a:lumMod val="10000"/>
                  </a:schemeClr>
                </a:solidFill>
              </a:rPr>
              <a:t>7</a:t>
            </a:r>
            <a:r>
              <a:rPr lang="ru-RU" sz="3200" b="1" dirty="0">
                <a:solidFill>
                  <a:schemeClr val="accent5">
                    <a:lumMod val="10000"/>
                  </a:schemeClr>
                </a:solidFill>
                <a:latin typeface="+mn-lt"/>
              </a:rPr>
              <a:t>  класс</a:t>
            </a:r>
          </a:p>
        </p:txBody>
      </p:sp>
      <p:pic>
        <p:nvPicPr>
          <p:cNvPr id="1026" name="Picture 2" descr="C:\Users\Администратор\Desktop\top_phot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"/>
            <a:ext cx="1790563" cy="1074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AC967CB-5F8F-421F-960D-C6749A0086B0}"/>
              </a:ext>
            </a:extLst>
          </p:cNvPr>
          <p:cNvSpPr txBox="1"/>
          <p:nvPr/>
        </p:nvSpPr>
        <p:spPr>
          <a:xfrm>
            <a:off x="107504" y="151180"/>
            <a:ext cx="9036496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ru-RU" sz="2800" b="1" dirty="0">
                <a:highlight>
                  <a:srgbClr val="FFFF00"/>
                </a:highlight>
              </a:rPr>
              <a:t>Сила трения </a:t>
            </a:r>
            <a:r>
              <a:rPr lang="ru-RU" sz="2800" b="1" dirty="0">
                <a:solidFill>
                  <a:schemeClr val="bg1"/>
                </a:solidFill>
              </a:rPr>
              <a:t>– сила, возникающая при соприкосновении поверхностей тел,  препятствующая их относительному перемещению, направленная вдоль поверхности соприкосновения.</a:t>
            </a:r>
            <a:endParaRPr lang="ru-RU" sz="28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r>
              <a:rPr lang="ru-RU" sz="2800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Измерить силу трения мы можем при помощи прибора – динамометра</a:t>
            </a:r>
            <a:r>
              <a:rPr lang="ru-RU" sz="2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.</a:t>
            </a:r>
          </a:p>
          <a:p>
            <a:r>
              <a:rPr lang="ru-RU" sz="2800" dirty="0">
                <a:solidFill>
                  <a:srgbClr val="FFFF00"/>
                </a:solidFill>
              </a:rPr>
              <a:t>При приложении к динамометру внешней силы брусок может перемещаться по горизонтальной поверхности. При равномерном движении бруска его ускорение равно нулю. Согласно второму закону Ньютона геометрическая сумма сил, действующая на брусок в этом случае, также равна нулю. Это означает, что сила трения уравновешивает силу растяжения пружины и может быть измерена динамометром.</a:t>
            </a:r>
          </a:p>
        </p:txBody>
      </p:sp>
    </p:spTree>
    <p:extLst>
      <p:ext uri="{BB962C8B-B14F-4D97-AF65-F5344CB8AC3E}">
        <p14:creationId xmlns:p14="http://schemas.microsoft.com/office/powerpoint/2010/main" val="1145242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4B08000F-7E3D-40E7-9EB5-E243BFEC182D}"/>
              </a:ext>
            </a:extLst>
          </p:cNvPr>
          <p:cNvSpPr/>
          <p:nvPr/>
        </p:nvSpPr>
        <p:spPr>
          <a:xfrm>
            <a:off x="251520" y="584684"/>
            <a:ext cx="2736304" cy="568863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i="1">
                <a:solidFill>
                  <a:schemeClr val="tx1"/>
                </a:solidFill>
              </a:rPr>
              <a:t>Цель: </a:t>
            </a:r>
            <a:r>
              <a:rPr lang="ru-RU" sz="2000">
                <a:solidFill>
                  <a:schemeClr val="tx1"/>
                </a:solidFill>
              </a:rPr>
              <a:t>определить зависимость  силы трения скольжения деревянного бруска по деревянной поверхности от массы. </a:t>
            </a:r>
          </a:p>
          <a:p>
            <a:r>
              <a:rPr lang="ru-RU" sz="2000" b="1" i="1">
                <a:solidFill>
                  <a:schemeClr val="tx1"/>
                </a:solidFill>
              </a:rPr>
              <a:t>Оборудование: </a:t>
            </a:r>
            <a:r>
              <a:rPr lang="ru-RU" sz="2000">
                <a:solidFill>
                  <a:schemeClr val="tx1"/>
                </a:solidFill>
              </a:rPr>
              <a:t>брусок деревянный с крючком,  динамометр, набор грузов, деревянная линейка.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DB5EFE-F80F-49CF-B4A4-4AC3C39B655B}"/>
              </a:ext>
            </a:extLst>
          </p:cNvPr>
          <p:cNvSpPr txBox="1"/>
          <p:nvPr/>
        </p:nvSpPr>
        <p:spPr>
          <a:xfrm>
            <a:off x="539552" y="764704"/>
            <a:ext cx="16561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1.Группа 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685AF638-0694-4E3B-AB84-3A251541F84D}"/>
              </a:ext>
            </a:extLst>
          </p:cNvPr>
          <p:cNvSpPr/>
          <p:nvPr/>
        </p:nvSpPr>
        <p:spPr>
          <a:xfrm>
            <a:off x="3131840" y="584684"/>
            <a:ext cx="2736304" cy="568863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i="1">
                <a:solidFill>
                  <a:schemeClr val="tx1"/>
                </a:solidFill>
              </a:rPr>
              <a:t>Цель: </a:t>
            </a:r>
            <a:r>
              <a:rPr lang="ru-RU" sz="2000">
                <a:solidFill>
                  <a:schemeClr val="tx1"/>
                </a:solidFill>
              </a:rPr>
              <a:t>изучить зависимость силы трения скольжения от площади соприкасающихся поверхностей.</a:t>
            </a:r>
          </a:p>
          <a:p>
            <a:r>
              <a:rPr lang="ru-RU" sz="2000" b="1" i="1">
                <a:solidFill>
                  <a:schemeClr val="tx1"/>
                </a:solidFill>
              </a:rPr>
              <a:t>Оборудование: </a:t>
            </a:r>
            <a:r>
              <a:rPr lang="ru-RU" sz="2000">
                <a:solidFill>
                  <a:schemeClr val="tx1"/>
                </a:solidFill>
              </a:rPr>
              <a:t>брусок деревянный с крючком,  динамометр, набор грузов, деревянная линейка.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DF8428-4EAA-4097-8A7E-7E3E632D602D}"/>
              </a:ext>
            </a:extLst>
          </p:cNvPr>
          <p:cNvSpPr txBox="1"/>
          <p:nvPr/>
        </p:nvSpPr>
        <p:spPr>
          <a:xfrm>
            <a:off x="3516306" y="857037"/>
            <a:ext cx="14877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2.Группа 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1DD5F3C6-00BB-4F30-A7A6-A1402459329E}"/>
              </a:ext>
            </a:extLst>
          </p:cNvPr>
          <p:cNvSpPr/>
          <p:nvPr/>
        </p:nvSpPr>
        <p:spPr>
          <a:xfrm>
            <a:off x="6012160" y="584684"/>
            <a:ext cx="2736304" cy="568863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dirty="0"/>
          </a:p>
          <a:p>
            <a:r>
              <a:rPr lang="ru-RU" sz="2000" b="1" i="1" dirty="0">
                <a:solidFill>
                  <a:schemeClr val="tx1"/>
                </a:solidFill>
              </a:rPr>
              <a:t>Цель: </a:t>
            </a:r>
            <a:r>
              <a:rPr lang="ru-RU" sz="2000" dirty="0">
                <a:solidFill>
                  <a:schemeClr val="tx1"/>
                </a:solidFill>
              </a:rPr>
              <a:t>изучить зависимость силы трения скольжения от рода поверхности.</a:t>
            </a:r>
          </a:p>
          <a:p>
            <a:r>
              <a:rPr lang="ru-RU" sz="2000" b="1" i="1" dirty="0">
                <a:solidFill>
                  <a:schemeClr val="tx1"/>
                </a:solidFill>
              </a:rPr>
              <a:t>Оборудование: </a:t>
            </a:r>
            <a:r>
              <a:rPr lang="ru-RU" sz="2000" dirty="0">
                <a:solidFill>
                  <a:schemeClr val="tx1"/>
                </a:solidFill>
              </a:rPr>
              <a:t>брусок деревянный с крючком, динамометр, набор грузов,  резиновый лист, наждачная бумага, деревянная линейка. </a:t>
            </a:r>
          </a:p>
          <a:p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22FE3F-E628-498E-A9AD-6DB74447335C}"/>
              </a:ext>
            </a:extLst>
          </p:cNvPr>
          <p:cNvSpPr txBox="1"/>
          <p:nvPr/>
        </p:nvSpPr>
        <p:spPr>
          <a:xfrm>
            <a:off x="6636441" y="857036"/>
            <a:ext cx="14877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3.Группа </a:t>
            </a:r>
          </a:p>
        </p:txBody>
      </p:sp>
    </p:spTree>
    <p:extLst>
      <p:ext uri="{BB962C8B-B14F-4D97-AF65-F5344CB8AC3E}">
        <p14:creationId xmlns:p14="http://schemas.microsoft.com/office/powerpoint/2010/main" val="2320122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3" y="0"/>
            <a:ext cx="892971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Тема: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ru-RU" sz="2800" b="1" dirty="0">
                <a:solidFill>
                  <a:schemeClr val="bg1"/>
                </a:solidFill>
              </a:rPr>
              <a:t>От чего зависит сила трения</a:t>
            </a:r>
            <a:endParaRPr lang="en-US" sz="4400" dirty="0">
              <a:solidFill>
                <a:srgbClr val="FFFF00"/>
              </a:solidFill>
            </a:endParaRPr>
          </a:p>
          <a:p>
            <a:r>
              <a:rPr lang="ru-RU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работы:  выяснить от чего зависит сила трения скольжения</a:t>
            </a:r>
            <a:endParaRPr lang="ru-RU" sz="2800" dirty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Оборудование:  динамометр , деревянный брусок, грузы, различные поверхности.</a:t>
            </a:r>
            <a:endParaRPr lang="en-US" sz="2800" b="1" dirty="0">
              <a:solidFill>
                <a:schemeClr val="accent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FFFF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400" b="1" dirty="0">
                <a:solidFill>
                  <a:srgbClr val="FFFF00"/>
                </a:solidFill>
                <a:latin typeface="Arial" pitchFamily="34" charset="0"/>
                <a:ea typeface="Times New Roman" pitchFamily="18" charset="0"/>
              </a:rPr>
              <a:t> Прочитать Ход работы:  на карточках</a:t>
            </a:r>
            <a:br>
              <a:rPr lang="ru-RU" sz="2400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</a:rPr>
            </a:br>
            <a:endParaRPr lang="ru-RU" sz="2800" dirty="0">
              <a:solidFill>
                <a:schemeClr val="bg1"/>
              </a:solidFill>
              <a:latin typeface="Arial" pitchFamily="34" charset="0"/>
              <a:ea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5720" y="5857892"/>
            <a:ext cx="16293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ВЫВОД: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71670" y="5786454"/>
            <a:ext cx="53857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Сила трения зависит от ………………..</a:t>
            </a:r>
          </a:p>
          <a:p>
            <a:r>
              <a:rPr lang="ru-RU" sz="2400" dirty="0">
                <a:solidFill>
                  <a:schemeClr val="bg1"/>
                </a:solidFill>
              </a:rPr>
              <a:t>Сила трения не зависит  от……………………</a:t>
            </a: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622239B6-AE15-47E8-8BE9-DF4C955EC804}"/>
              </a:ext>
            </a:extLst>
          </p:cNvPr>
          <p:cNvGraphicFramePr>
            <a:graphicFrameLocks noGrp="1"/>
          </p:cNvGraphicFramePr>
          <p:nvPr/>
        </p:nvGraphicFramePr>
        <p:xfrm>
          <a:off x="684213" y="2781300"/>
          <a:ext cx="8118474" cy="26654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7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22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98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44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190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51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5340"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1 группа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52" marR="84752" marT="42395" marB="4239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</a:rPr>
                        <a:t>2 группа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52" marR="84752" marT="42395" marB="4239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</a:rPr>
                        <a:t>3 группа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52" marR="84752" marT="42395" marB="4239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340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 вес тела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52" marR="84752" marT="42395" marB="4239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</a:rPr>
                        <a:t>ширина граней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52" marR="84752" marT="42395" marB="4239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</a:rPr>
                        <a:t> тип поверхности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52" marR="84752" marT="42395" marB="4239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8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ru-RU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52" marR="84752" marT="42395" marB="4239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Р, </a:t>
                      </a:r>
                      <a:r>
                        <a:rPr lang="ru-RU" sz="1600" dirty="0">
                          <a:effectLst/>
                        </a:rPr>
                        <a:t>Н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52" marR="84752" marT="42395" marB="4239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F</a:t>
                      </a:r>
                      <a:r>
                        <a:rPr lang="ru-RU" sz="24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тр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ru-RU" sz="1600" dirty="0">
                          <a:effectLst/>
                        </a:rPr>
                        <a:t>Н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52" marR="84752" marT="42395" marB="4239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52" marR="84752" marT="42395" marB="4239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F</a:t>
                      </a:r>
                      <a:r>
                        <a:rPr lang="ru-RU" sz="24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тр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ru-RU" sz="1600" dirty="0">
                          <a:effectLst/>
                        </a:rPr>
                        <a:t>Н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52" marR="84752" marT="42395" marB="4239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ru-RU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52" marR="84752" marT="42395" marB="4239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F</a:t>
                      </a:r>
                      <a:r>
                        <a:rPr lang="ru-RU" sz="24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тр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ru-RU" sz="1600" dirty="0">
                          <a:effectLst/>
                        </a:rPr>
                        <a:t>Н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52" marR="84752" marT="42395" marB="4239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23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effectLst/>
                        </a:rPr>
                        <a:t>С 1 грузом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52" marR="84752" marT="42395" marB="4239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ru-RU" sz="14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52" marR="84752" marT="42395" marB="4239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ru-RU" sz="14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52" marR="84752" marT="42395" marB="4239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>
                          <a:effectLst/>
                        </a:rPr>
                        <a:t>Широкая грань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52" marR="84752" marT="42395" marB="4239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ru-RU" sz="14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52" marR="84752" marT="42395" marB="4239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>
                          <a:effectLst/>
                        </a:rPr>
                        <a:t>дерево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52" marR="84752" marT="42395" marB="4239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ru-RU" sz="14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52" marR="84752" marT="42395" marB="4239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223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>
                          <a:effectLst/>
                        </a:rPr>
                        <a:t>С 2 грузами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52" marR="84752" marT="42395" marB="4239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ru-RU" sz="14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52" marR="84752" marT="42395" marB="4239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ru-RU" sz="14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52" marR="84752" marT="42395" marB="4239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>
                          <a:effectLst/>
                        </a:rPr>
                        <a:t>Узкая грань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52" marR="84752" marT="42395" marB="4239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ru-RU" sz="14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52" marR="84752" marT="42395" marB="4239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>
                          <a:effectLst/>
                        </a:rPr>
                        <a:t>Резиновый коврик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52" marR="84752" marT="42395" marB="4239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ru-RU" sz="14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52" marR="84752" marT="42395" marB="4239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137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effectLst/>
                        </a:rPr>
                        <a:t>С 3 грузами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52" marR="84752" marT="42395" marB="4239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ru-RU" sz="14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52" marR="84752" marT="42395" marB="4239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ru-RU" sz="14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52" marR="84752" marT="42395" marB="4239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>
                          <a:effectLst/>
                        </a:rPr>
                        <a:t>Меньшая грань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52" marR="84752" marT="42395" marB="4239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ru-RU" sz="14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52" marR="84752" marT="42395" marB="4239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>
                          <a:effectLst/>
                        </a:rPr>
                        <a:t>Наждачная бумага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52" marR="84752" marT="42395" marB="4239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ru-RU" sz="14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52" marR="84752" marT="42395" marB="4239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299</Words>
  <Application>Microsoft Office PowerPoint</Application>
  <PresentationFormat>Экран (4:3)</PresentationFormat>
  <Paragraphs>46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MS Reference Sans Serif</vt:lpstr>
      <vt:lpstr>方正综艺简体</vt:lpstr>
      <vt:lpstr>Тема Office</vt:lpstr>
      <vt:lpstr>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Margo</cp:lastModifiedBy>
  <cp:revision>25</cp:revision>
  <dcterms:modified xsi:type="dcterms:W3CDTF">2024-11-20T20:47:30Z</dcterms:modified>
</cp:coreProperties>
</file>