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5"/>
  </p:notes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83" r:id="rId9"/>
    <p:sldId id="288" r:id="rId10"/>
    <p:sldId id="285" r:id="rId11"/>
    <p:sldId id="286" r:id="rId12"/>
    <p:sldId id="287" r:id="rId13"/>
    <p:sldId id="28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ven Pro" panose="020B0604020202020204" charset="0"/>
      <p:regular r:id="rId20"/>
      <p:bold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oppins Light" panose="00000400000000000000" pitchFamily="2" charset="0"/>
      <p:regular r:id="rId26"/>
      <p:bold r:id="rId27"/>
      <p:italic r:id="rId28"/>
      <p:boldItalic r:id="rId29"/>
    </p:embeddedFont>
    <p:embeddedFont>
      <p:font typeface="Sriracha" panose="020B0604020202020204" charset="-34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D3EFA9-1E21-4A32-B84B-D2F20B76B74A}">
  <a:tblStyle styleId="{CFD3EFA9-1E21-4A32-B84B-D2F20B76B7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b2014fd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b2014fd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1973658" y="1574525"/>
            <a:ext cx="7641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973650" y="4629650"/>
            <a:ext cx="7641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5449335" y="2097650"/>
            <a:ext cx="4872900" cy="7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5449325" y="3033825"/>
            <a:ext cx="4872900" cy="172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2"/>
          <p:cNvSpPr>
            <a:spLocks noGrp="1"/>
          </p:cNvSpPr>
          <p:nvPr>
            <p:ph type="pic" idx="2"/>
          </p:nvPr>
        </p:nvSpPr>
        <p:spPr>
          <a:xfrm>
            <a:off x="1951275" y="1967550"/>
            <a:ext cx="2194200" cy="2194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37" y="-151"/>
            <a:ext cx="12192088" cy="6858384"/>
            <a:chOff x="-37" y="-151"/>
            <a:chExt cx="12192088" cy="6858384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-37" y="105"/>
              <a:ext cx="12191268" cy="5244373"/>
              <a:chOff x="422346" y="2168825"/>
              <a:chExt cx="11403300" cy="3298555"/>
            </a:xfrm>
          </p:grpSpPr>
          <p:cxnSp>
            <p:nvCxnSpPr>
              <p:cNvPr id="8" name="Google Shape;8;p1"/>
              <p:cNvCxnSpPr/>
              <p:nvPr/>
            </p:nvCxnSpPr>
            <p:spPr>
              <a:xfrm>
                <a:off x="422346" y="216882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" name="Google Shape;9;p1"/>
              <p:cNvCxnSpPr/>
              <p:nvPr/>
            </p:nvCxnSpPr>
            <p:spPr>
              <a:xfrm>
                <a:off x="422346" y="242256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" name="Google Shape;10;p1"/>
              <p:cNvCxnSpPr/>
              <p:nvPr/>
            </p:nvCxnSpPr>
            <p:spPr>
              <a:xfrm>
                <a:off x="422346" y="267629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" name="Google Shape;11;p1"/>
              <p:cNvCxnSpPr/>
              <p:nvPr/>
            </p:nvCxnSpPr>
            <p:spPr>
              <a:xfrm>
                <a:off x="422346" y="293003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" name="Google Shape;12;p1"/>
              <p:cNvCxnSpPr/>
              <p:nvPr/>
            </p:nvCxnSpPr>
            <p:spPr>
              <a:xfrm>
                <a:off x="422346" y="318376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" name="Google Shape;13;p1"/>
              <p:cNvCxnSpPr/>
              <p:nvPr/>
            </p:nvCxnSpPr>
            <p:spPr>
              <a:xfrm>
                <a:off x="422346" y="343750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"/>
              <p:cNvCxnSpPr/>
              <p:nvPr/>
            </p:nvCxnSpPr>
            <p:spPr>
              <a:xfrm>
                <a:off x="422346" y="369123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" name="Google Shape;15;p1"/>
              <p:cNvCxnSpPr/>
              <p:nvPr/>
            </p:nvCxnSpPr>
            <p:spPr>
              <a:xfrm>
                <a:off x="422346" y="394497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" name="Google Shape;16;p1"/>
              <p:cNvCxnSpPr/>
              <p:nvPr/>
            </p:nvCxnSpPr>
            <p:spPr>
              <a:xfrm>
                <a:off x="422346" y="419870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"/>
              <p:cNvCxnSpPr/>
              <p:nvPr/>
            </p:nvCxnSpPr>
            <p:spPr>
              <a:xfrm>
                <a:off x="422346" y="445244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" name="Google Shape;18;p1"/>
              <p:cNvCxnSpPr/>
              <p:nvPr/>
            </p:nvCxnSpPr>
            <p:spPr>
              <a:xfrm>
                <a:off x="422346" y="470617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" name="Google Shape;19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1" name="Google Shape;21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22" name="Google Shape;22;p1"/>
            <p:cNvCxnSpPr/>
            <p:nvPr/>
          </p:nvCxnSpPr>
          <p:spPr>
            <a:xfrm rot="-5400000">
              <a:off x="-342911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"/>
            <p:cNvCxnSpPr/>
            <p:nvPr/>
          </p:nvCxnSpPr>
          <p:spPr>
            <a:xfrm rot="-5400000">
              <a:off x="-302276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"/>
            <p:cNvCxnSpPr/>
            <p:nvPr/>
          </p:nvCxnSpPr>
          <p:spPr>
            <a:xfrm rot="-5400000">
              <a:off x="-261641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"/>
            <p:cNvCxnSpPr/>
            <p:nvPr/>
          </p:nvCxnSpPr>
          <p:spPr>
            <a:xfrm rot="-5400000">
              <a:off x="-2210061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"/>
            <p:cNvCxnSpPr/>
            <p:nvPr/>
          </p:nvCxnSpPr>
          <p:spPr>
            <a:xfrm rot="-5400000">
              <a:off x="-1803709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"/>
            <p:cNvCxnSpPr/>
            <p:nvPr/>
          </p:nvCxnSpPr>
          <p:spPr>
            <a:xfrm rot="-5400000">
              <a:off x="-139735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"/>
            <p:cNvCxnSpPr/>
            <p:nvPr/>
          </p:nvCxnSpPr>
          <p:spPr>
            <a:xfrm rot="-5400000">
              <a:off x="-99100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"/>
            <p:cNvCxnSpPr/>
            <p:nvPr/>
          </p:nvCxnSpPr>
          <p:spPr>
            <a:xfrm rot="-5400000">
              <a:off x="-58465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"/>
            <p:cNvCxnSpPr/>
            <p:nvPr/>
          </p:nvCxnSpPr>
          <p:spPr>
            <a:xfrm rot="-5400000">
              <a:off x="-17830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"/>
            <p:cNvCxnSpPr/>
            <p:nvPr/>
          </p:nvCxnSpPr>
          <p:spPr>
            <a:xfrm rot="-5400000">
              <a:off x="22805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"/>
            <p:cNvCxnSpPr/>
            <p:nvPr/>
          </p:nvCxnSpPr>
          <p:spPr>
            <a:xfrm rot="-5400000">
              <a:off x="634403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"/>
            <p:cNvCxnSpPr/>
            <p:nvPr/>
          </p:nvCxnSpPr>
          <p:spPr>
            <a:xfrm rot="-5400000">
              <a:off x="1040755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"/>
            <p:cNvCxnSpPr/>
            <p:nvPr/>
          </p:nvCxnSpPr>
          <p:spPr>
            <a:xfrm rot="-5400000">
              <a:off x="1447107" y="3429001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"/>
            <p:cNvCxnSpPr/>
            <p:nvPr/>
          </p:nvCxnSpPr>
          <p:spPr>
            <a:xfrm rot="-5400000">
              <a:off x="1853459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"/>
            <p:cNvCxnSpPr/>
            <p:nvPr/>
          </p:nvCxnSpPr>
          <p:spPr>
            <a:xfrm rot="-5400000">
              <a:off x="2259811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"/>
            <p:cNvCxnSpPr/>
            <p:nvPr/>
          </p:nvCxnSpPr>
          <p:spPr>
            <a:xfrm rot="-5400000">
              <a:off x="266616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"/>
            <p:cNvCxnSpPr/>
            <p:nvPr/>
          </p:nvCxnSpPr>
          <p:spPr>
            <a:xfrm rot="-5400000">
              <a:off x="307251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"/>
            <p:cNvCxnSpPr/>
            <p:nvPr/>
          </p:nvCxnSpPr>
          <p:spPr>
            <a:xfrm rot="-5400000">
              <a:off x="347886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"/>
            <p:cNvCxnSpPr/>
            <p:nvPr/>
          </p:nvCxnSpPr>
          <p:spPr>
            <a:xfrm rot="-5400000">
              <a:off x="388521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"/>
            <p:cNvCxnSpPr/>
            <p:nvPr/>
          </p:nvCxnSpPr>
          <p:spPr>
            <a:xfrm rot="-5400000">
              <a:off x="429157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"/>
            <p:cNvCxnSpPr/>
            <p:nvPr/>
          </p:nvCxnSpPr>
          <p:spPr>
            <a:xfrm rot="-5400000">
              <a:off x="469792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"/>
            <p:cNvCxnSpPr/>
            <p:nvPr/>
          </p:nvCxnSpPr>
          <p:spPr>
            <a:xfrm rot="-5400000">
              <a:off x="510427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"/>
            <p:cNvCxnSpPr/>
            <p:nvPr/>
          </p:nvCxnSpPr>
          <p:spPr>
            <a:xfrm rot="-5400000">
              <a:off x="551062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 rot="-5400000">
              <a:off x="591697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1"/>
            <p:cNvCxnSpPr/>
            <p:nvPr/>
          </p:nvCxnSpPr>
          <p:spPr>
            <a:xfrm rot="-5400000">
              <a:off x="632333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1"/>
            <p:cNvCxnSpPr/>
            <p:nvPr/>
          </p:nvCxnSpPr>
          <p:spPr>
            <a:xfrm rot="-5400000">
              <a:off x="6729682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1"/>
            <p:cNvCxnSpPr/>
            <p:nvPr/>
          </p:nvCxnSpPr>
          <p:spPr>
            <a:xfrm rot="-5400000">
              <a:off x="7136034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1"/>
            <p:cNvCxnSpPr/>
            <p:nvPr/>
          </p:nvCxnSpPr>
          <p:spPr>
            <a:xfrm rot="-5400000">
              <a:off x="7542386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1"/>
            <p:cNvCxnSpPr/>
            <p:nvPr/>
          </p:nvCxnSpPr>
          <p:spPr>
            <a:xfrm rot="-5400000">
              <a:off x="7948738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1"/>
            <p:cNvCxnSpPr/>
            <p:nvPr/>
          </p:nvCxnSpPr>
          <p:spPr>
            <a:xfrm rot="-5400000">
              <a:off x="8355090" y="3428999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2" name="Google Shape;52;p1"/>
            <p:cNvGrpSpPr/>
            <p:nvPr/>
          </p:nvGrpSpPr>
          <p:grpSpPr>
            <a:xfrm>
              <a:off x="338" y="5647715"/>
              <a:ext cx="12191268" cy="806827"/>
              <a:chOff x="422346" y="4959910"/>
              <a:chExt cx="11403300" cy="507470"/>
            </a:xfrm>
          </p:grpSpPr>
          <p:cxnSp>
            <p:nvCxnSpPr>
              <p:cNvPr id="53" name="Google Shape;53;p1"/>
              <p:cNvCxnSpPr/>
              <p:nvPr/>
            </p:nvCxnSpPr>
            <p:spPr>
              <a:xfrm>
                <a:off x="422346" y="495991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4" name="Google Shape;54;p1"/>
              <p:cNvCxnSpPr/>
              <p:nvPr/>
            </p:nvCxnSpPr>
            <p:spPr>
              <a:xfrm>
                <a:off x="422346" y="5213645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5" name="Google Shape;55;p1"/>
              <p:cNvCxnSpPr/>
              <p:nvPr/>
            </p:nvCxnSpPr>
            <p:spPr>
              <a:xfrm>
                <a:off x="422346" y="5467380"/>
                <a:ext cx="1140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cxnSp>
          <p:nvCxnSpPr>
            <p:cNvPr id="56" name="Google Shape;56;p1"/>
            <p:cNvCxnSpPr/>
            <p:nvPr/>
          </p:nvCxnSpPr>
          <p:spPr>
            <a:xfrm>
              <a:off x="351" y="6858075"/>
              <a:ext cx="1219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1"/>
            <p:cNvCxnSpPr/>
            <p:nvPr/>
          </p:nvCxnSpPr>
          <p:spPr>
            <a:xfrm rot="-5400000">
              <a:off x="8761442" y="3429084"/>
              <a:ext cx="68583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58" name="Google Shape;5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336749" y="6229225"/>
            <a:ext cx="11003051" cy="30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10071150" y="11431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"/>
          <p:cNvSpPr/>
          <p:nvPr/>
        </p:nvSpPr>
        <p:spPr>
          <a:xfrm>
            <a:off x="10071150" y="1924184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10071150" y="27052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10071150" y="3486251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10071150" y="4267285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10071150" y="5048318"/>
            <a:ext cx="1397100" cy="649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 flipH="1">
            <a:off x="7839500" y="3225150"/>
            <a:ext cx="6543725" cy="40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"/>
          <p:cNvGrpSpPr/>
          <p:nvPr/>
        </p:nvGrpSpPr>
        <p:grpSpPr>
          <a:xfrm>
            <a:off x="588167" y="1076728"/>
            <a:ext cx="540369" cy="4704630"/>
            <a:chOff x="1765250" y="1648150"/>
            <a:chExt cx="503700" cy="4385375"/>
          </a:xfrm>
        </p:grpSpPr>
        <p:sp>
          <p:nvSpPr>
            <p:cNvPr id="67" name="Google Shape;67;p1"/>
            <p:cNvSpPr/>
            <p:nvPr/>
          </p:nvSpPr>
          <p:spPr>
            <a:xfrm>
              <a:off x="1765250" y="1648150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765250" y="2235332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1765250" y="5758425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765250" y="3996879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1765250" y="2822514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1765250" y="5171243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765250" y="4584061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765250" y="3409696"/>
              <a:ext cx="503700" cy="275100"/>
            </a:xfrm>
            <a:prstGeom prst="arc">
              <a:avLst>
                <a:gd name="adj1" fmla="val 21541820"/>
                <a:gd name="adj2" fmla="val 12844000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75" name="Google Shape;75;p1"/>
          <p:cNvSpPr/>
          <p:nvPr/>
        </p:nvSpPr>
        <p:spPr>
          <a:xfrm>
            <a:off x="736499" y="668572"/>
            <a:ext cx="10141200" cy="5520900"/>
          </a:xfrm>
          <a:prstGeom prst="roundRect">
            <a:avLst>
              <a:gd name="adj" fmla="val 2847"/>
            </a:avLst>
          </a:prstGeom>
          <a:solidFill>
            <a:schemeClr val="lt2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1019399" y="1108203"/>
            <a:ext cx="231900" cy="4641244"/>
            <a:chOff x="931249" y="1108303"/>
            <a:chExt cx="231900" cy="4641244"/>
          </a:xfrm>
        </p:grpSpPr>
        <p:sp>
          <p:nvSpPr>
            <p:cNvPr id="77" name="Google Shape;77;p1"/>
            <p:cNvSpPr/>
            <p:nvPr/>
          </p:nvSpPr>
          <p:spPr>
            <a:xfrm>
              <a:off x="931249" y="1108303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931249" y="4257835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931249" y="2998022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931249" y="1738209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931249" y="5517647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31249" y="3627928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931249" y="2368116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931249" y="4887741"/>
              <a:ext cx="231900" cy="231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85" name="Google Shape;85;p1"/>
          <p:cNvGrpSpPr/>
          <p:nvPr/>
        </p:nvGrpSpPr>
        <p:grpSpPr>
          <a:xfrm>
            <a:off x="588096" y="1076664"/>
            <a:ext cx="540304" cy="4704536"/>
            <a:chOff x="499946" y="1076764"/>
            <a:chExt cx="540304" cy="4704536"/>
          </a:xfrm>
        </p:grpSpPr>
        <p:sp>
          <p:nvSpPr>
            <p:cNvPr id="86" name="Google Shape;86;p1"/>
            <p:cNvSpPr/>
            <p:nvPr/>
          </p:nvSpPr>
          <p:spPr>
            <a:xfrm>
              <a:off x="499946" y="1076764"/>
              <a:ext cx="540300" cy="295200"/>
            </a:xfrm>
            <a:prstGeom prst="arc">
              <a:avLst>
                <a:gd name="adj1" fmla="val 20656925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499946" y="4226295"/>
              <a:ext cx="540300" cy="295200"/>
            </a:xfrm>
            <a:prstGeom prst="arc">
              <a:avLst>
                <a:gd name="adj1" fmla="val 20760202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499946" y="2966483"/>
              <a:ext cx="540300" cy="295200"/>
            </a:xfrm>
            <a:prstGeom prst="arc">
              <a:avLst>
                <a:gd name="adj1" fmla="val 20733834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499946" y="1706670"/>
              <a:ext cx="540300" cy="295200"/>
            </a:xfrm>
            <a:prstGeom prst="arc">
              <a:avLst>
                <a:gd name="adj1" fmla="val 20657418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499950" y="5486100"/>
              <a:ext cx="540300" cy="295200"/>
            </a:xfrm>
            <a:prstGeom prst="arc">
              <a:avLst>
                <a:gd name="adj1" fmla="val 2082359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99946" y="3596389"/>
              <a:ext cx="540300" cy="295200"/>
            </a:xfrm>
            <a:prstGeom prst="arc">
              <a:avLst>
                <a:gd name="adj1" fmla="val 208625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9946" y="2336577"/>
              <a:ext cx="540300" cy="295200"/>
            </a:xfrm>
            <a:prstGeom prst="arc">
              <a:avLst>
                <a:gd name="adj1" fmla="val 20732621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9946" y="4856202"/>
              <a:ext cx="540300" cy="295200"/>
            </a:xfrm>
            <a:prstGeom prst="arc">
              <a:avLst>
                <a:gd name="adj1" fmla="val 20682210"/>
                <a:gd name="adj2" fmla="val 9870948"/>
              </a:avLst>
            </a:prstGeom>
            <a:noFill/>
            <a:ln w="76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571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1493388" y="1955840"/>
            <a:ext cx="8818200" cy="3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●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○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ven Pro"/>
              <a:buChar char="■"/>
              <a:defRPr sz="1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96" name="Google Shape;96;p1"/>
          <p:cNvGraphicFramePr/>
          <p:nvPr/>
        </p:nvGraphicFramePr>
        <p:xfrm>
          <a:off x="1456800" y="1155175"/>
          <a:ext cx="9043800" cy="4685625"/>
        </p:xfrm>
        <a:graphic>
          <a:graphicData uri="http://schemas.openxmlformats.org/drawingml/2006/table">
            <a:tbl>
              <a:tblPr>
                <a:noFill/>
                <a:tableStyleId>{CFD3EFA9-1E21-4A32-B84B-D2F20B76B74A}</a:tableStyleId>
              </a:tblPr>
              <a:tblGrid>
                <a:gridCol w="90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3F3F3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7" name="Google Shape;97;p1"/>
          <p:cNvSpPr/>
          <p:nvPr/>
        </p:nvSpPr>
        <p:spPr>
          <a:xfrm rot="5400000">
            <a:off x="-508383" y="6180330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1493388" y="1186338"/>
            <a:ext cx="88182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riracha"/>
              <a:buNone/>
              <a:defRPr sz="3600" b="1">
                <a:solidFill>
                  <a:schemeClr val="dk1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0;&#1083;&#1072;%20&#1090;&#1088;&#1077;&#1085;&#1080;&#1103;%20%20%207%20&#1082;&#1083;&#1072;&#1089;&#1089;.ppt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5;&#1091;&#1083;&#1080;&#1088;&#1091;&#1077;&#1084;&#1099;&#1081;%20&#1073;&#1083;&#1086;&#1082;%20&#1087;&#1080;&#1090;&#1072;&#1085;&#1080;&#1103;.ppt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0;&#1085;&#1077;&#1088;&#1094;&#1080;&#1103;%20&#1080;%20&#1089;&#1082;&#1086;&#1088;&#1086;&#1089;&#1090;&#1100;%20&#1058;&#1045;&#1057;&#1058;10%20&#1085;&#1072;%205.pptx" TargetMode="External"/><Relationship Id="rId2" Type="http://schemas.openxmlformats.org/officeDocument/2006/relationships/hyperlink" Target="&#1090;&#1077;&#1089;&#1090;%205%20&#1085;&#1072;%205.ppt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InShot_20240924_114217795.mp4%20(1).mp4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2297152" y="4140398"/>
            <a:ext cx="6667393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92906A-BD06-4D06-9E22-05D81172E4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Деятельностное содержание образования на уроках физики при подготовке к ОГЭ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45089-DF69-4930-81C0-9792571D3D29}"/>
              </a:ext>
            </a:extLst>
          </p:cNvPr>
          <p:cNvSpPr txBox="1"/>
          <p:nvPr/>
        </p:nvSpPr>
        <p:spPr>
          <a:xfrm>
            <a:off x="1693415" y="893676"/>
            <a:ext cx="61033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Задачи урока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9204BD-BB68-4E5B-82B2-2C5F826A5604}"/>
              </a:ext>
            </a:extLst>
          </p:cNvPr>
          <p:cNvSpPr txBox="1"/>
          <p:nvPr/>
        </p:nvSpPr>
        <p:spPr>
          <a:xfrm>
            <a:off x="1693415" y="1232230"/>
            <a:ext cx="783232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Дидактические: </a:t>
            </a:r>
            <a:r>
              <a:rPr lang="ru-RU" dirty="0"/>
              <a:t>создание условий для усвоения нового учебного материала, используя системно-деятельностный подход и элементов проблемной технологии, формирование умений высказывать научные гипотезы, планировать эксперимент, подтверждающий или опровергающий высказанные гипотезы, формирование навыков исследовательской деятельности обучающегося.</a:t>
            </a:r>
          </a:p>
          <a:p>
            <a:r>
              <a:rPr lang="ru-RU" i="1" dirty="0"/>
              <a:t>Образовательные:</a:t>
            </a:r>
            <a:r>
              <a:rPr lang="ru-RU" dirty="0"/>
              <a:t> обеспечить усвоение темы через осмысление ранее полученных знаний и исследовательскую деятельность учащихся, основываясь на этапах научного познания.</a:t>
            </a:r>
          </a:p>
          <a:p>
            <a:r>
              <a:rPr lang="ru-RU" dirty="0"/>
              <a:t>(познакомить учащихся с явлением трения, сформировать понятие </a:t>
            </a:r>
            <a:r>
              <a:rPr lang="ru-RU" i="1" dirty="0"/>
              <a:t>сила трения</a:t>
            </a:r>
            <a:r>
              <a:rPr lang="ru-RU" dirty="0"/>
              <a:t>, рассмотреть виды трения, экспериментально установить, от чего зависит эта сила, выяснить причины возникновения силы трения).</a:t>
            </a:r>
          </a:p>
          <a:p>
            <a:r>
              <a:rPr lang="ru-RU" i="1" dirty="0"/>
              <a:t>Развивающие:</a:t>
            </a:r>
            <a:r>
              <a:rPr lang="ru-RU" dirty="0"/>
              <a:t> развитие познавательного интереса к физике, формирование представление о процессе научного познания; продолжение работы по овладению методами научного исследования, развитие логического мышления; развитие умений экспериментировать, пользоваться приборами; анализировать, развитие коммуникативных способностей; развитие культуры общения.</a:t>
            </a:r>
          </a:p>
          <a:p>
            <a:r>
              <a:rPr lang="ru-RU" i="1" dirty="0"/>
              <a:t>Воспитательные:</a:t>
            </a:r>
            <a:r>
              <a:rPr lang="ru-RU" dirty="0"/>
              <a:t> развитие познавательного интереса к физике, формирование представление о процессе научного познания; продолжение работы по овладению методами научного исследования, развитие логического мышления; развитие умений экспериментировать, пользоваться приборами; анализировать, развитие коммуникативных способностей; развитие культуры общения.</a:t>
            </a:r>
          </a:p>
        </p:txBody>
      </p:sp>
      <p:sp>
        <p:nvSpPr>
          <p:cNvPr id="7" name="Google Shape;273;p25">
            <a:extLst>
              <a:ext uri="{FF2B5EF4-FFF2-40B4-BE49-F238E27FC236}">
                <a16:creationId xmlns:a16="http://schemas.microsoft.com/office/drawing/2014/main" id="{415858D5-14E0-4847-BB38-F4BF5ACB0110}"/>
              </a:ext>
            </a:extLst>
          </p:cNvPr>
          <p:cNvSpPr/>
          <p:nvPr/>
        </p:nvSpPr>
        <p:spPr>
          <a:xfrm>
            <a:off x="1693415" y="1490884"/>
            <a:ext cx="1458158" cy="45719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3;p25">
            <a:extLst>
              <a:ext uri="{FF2B5EF4-FFF2-40B4-BE49-F238E27FC236}">
                <a16:creationId xmlns:a16="http://schemas.microsoft.com/office/drawing/2014/main" id="{95564EE5-6350-4FA9-88FE-59441FA24FA4}"/>
              </a:ext>
            </a:extLst>
          </p:cNvPr>
          <p:cNvSpPr/>
          <p:nvPr/>
        </p:nvSpPr>
        <p:spPr>
          <a:xfrm>
            <a:off x="1750379" y="3827191"/>
            <a:ext cx="1401194" cy="7990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73;p25">
            <a:extLst>
              <a:ext uri="{FF2B5EF4-FFF2-40B4-BE49-F238E27FC236}">
                <a16:creationId xmlns:a16="http://schemas.microsoft.com/office/drawing/2014/main" id="{79544EA4-6DCE-4B33-A336-E9A2E0887997}"/>
              </a:ext>
            </a:extLst>
          </p:cNvPr>
          <p:cNvSpPr/>
          <p:nvPr/>
        </p:nvSpPr>
        <p:spPr>
          <a:xfrm>
            <a:off x="1750379" y="2501727"/>
            <a:ext cx="1853955" cy="7990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3;p25">
            <a:extLst>
              <a:ext uri="{FF2B5EF4-FFF2-40B4-BE49-F238E27FC236}">
                <a16:creationId xmlns:a16="http://schemas.microsoft.com/office/drawing/2014/main" id="{4A59D613-DC47-42CE-AC99-00F9DCAF30E1}"/>
              </a:ext>
            </a:extLst>
          </p:cNvPr>
          <p:cNvSpPr/>
          <p:nvPr/>
        </p:nvSpPr>
        <p:spPr>
          <a:xfrm>
            <a:off x="1739283" y="4838034"/>
            <a:ext cx="1853955" cy="7990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62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0EE0A9-B22D-4239-A2EE-FCEEBB49CAB9}"/>
              </a:ext>
            </a:extLst>
          </p:cNvPr>
          <p:cNvSpPr txBox="1"/>
          <p:nvPr/>
        </p:nvSpPr>
        <p:spPr>
          <a:xfrm>
            <a:off x="1752020" y="2233033"/>
            <a:ext cx="1450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Тип урока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D8A33-26DA-4F76-88E2-C404DF6339EB}"/>
              </a:ext>
            </a:extLst>
          </p:cNvPr>
          <p:cNvSpPr txBox="1"/>
          <p:nvPr/>
        </p:nvSpPr>
        <p:spPr>
          <a:xfrm>
            <a:off x="1376370" y="2680683"/>
            <a:ext cx="2576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Урок открытие новых знаний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551BE-DB47-4590-BB10-EF8793B8C134}"/>
              </a:ext>
            </a:extLst>
          </p:cNvPr>
          <p:cNvSpPr txBox="1"/>
          <p:nvPr/>
        </p:nvSpPr>
        <p:spPr>
          <a:xfrm>
            <a:off x="4801548" y="1340645"/>
            <a:ext cx="2886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Формы организации учебной деятельности:</a:t>
            </a:r>
            <a:endParaRPr lang="ru-RU" sz="18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CE15D1-167B-434B-BFB2-75ED8C5793F5}"/>
              </a:ext>
            </a:extLst>
          </p:cNvPr>
          <p:cNvSpPr txBox="1"/>
          <p:nvPr/>
        </p:nvSpPr>
        <p:spPr>
          <a:xfrm>
            <a:off x="5273707" y="2258554"/>
            <a:ext cx="1919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Групповая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179BB-33A2-4512-A7A1-49E1D7CDFD52}"/>
              </a:ext>
            </a:extLst>
          </p:cNvPr>
          <p:cNvSpPr txBox="1"/>
          <p:nvPr/>
        </p:nvSpPr>
        <p:spPr>
          <a:xfrm>
            <a:off x="8510886" y="2458609"/>
            <a:ext cx="214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/>
              <a:t>Методы обучения:</a:t>
            </a:r>
            <a:endParaRPr lang="ru-RU" sz="18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FCA50-EAF9-4D9E-89AA-80736F37EABF}"/>
              </a:ext>
            </a:extLst>
          </p:cNvPr>
          <p:cNvSpPr txBox="1"/>
          <p:nvPr/>
        </p:nvSpPr>
        <p:spPr>
          <a:xfrm>
            <a:off x="8165032" y="3190096"/>
            <a:ext cx="26132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Исследовательский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40C4EB-34BC-456F-888E-E5E7AF2A21DC}"/>
              </a:ext>
            </a:extLst>
          </p:cNvPr>
          <p:cNvSpPr txBox="1"/>
          <p:nvPr/>
        </p:nvSpPr>
        <p:spPr>
          <a:xfrm>
            <a:off x="4573768" y="3779570"/>
            <a:ext cx="2960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Методы познания:</a:t>
            </a:r>
            <a:endParaRPr lang="ru-RU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34DF4F-AD55-4955-8D3B-568843621BEB}"/>
              </a:ext>
            </a:extLst>
          </p:cNvPr>
          <p:cNvSpPr txBox="1"/>
          <p:nvPr/>
        </p:nvSpPr>
        <p:spPr>
          <a:xfrm>
            <a:off x="4555373" y="4166800"/>
            <a:ext cx="22026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Проблемный</a:t>
            </a:r>
          </a:p>
          <a:p>
            <a:r>
              <a:rPr lang="ru-RU" sz="2000" dirty="0"/>
              <a:t>сравнительный </a:t>
            </a:r>
          </a:p>
          <a:p>
            <a:r>
              <a:rPr lang="ru-RU" sz="2000" dirty="0"/>
              <a:t>наблюдение</a:t>
            </a:r>
          </a:p>
          <a:p>
            <a:r>
              <a:rPr lang="ru-RU" sz="2000" dirty="0"/>
              <a:t>моделирование</a:t>
            </a:r>
          </a:p>
          <a:p>
            <a:r>
              <a:rPr lang="ru-RU" sz="2000" dirty="0"/>
              <a:t> анализ</a:t>
            </a:r>
            <a:r>
              <a:rPr lang="ru-RU" sz="1400" dirty="0"/>
              <a:t>.</a:t>
            </a:r>
          </a:p>
        </p:txBody>
      </p:sp>
      <p:sp>
        <p:nvSpPr>
          <p:cNvPr id="18" name="Google Shape;248;p23">
            <a:extLst>
              <a:ext uri="{FF2B5EF4-FFF2-40B4-BE49-F238E27FC236}">
                <a16:creationId xmlns:a16="http://schemas.microsoft.com/office/drawing/2014/main" id="{0E411D0E-A5A0-4CDB-9792-45FBCBDD588F}"/>
              </a:ext>
            </a:extLst>
          </p:cNvPr>
          <p:cNvSpPr/>
          <p:nvPr/>
        </p:nvSpPr>
        <p:spPr>
          <a:xfrm rot="283679">
            <a:off x="790848" y="1632731"/>
            <a:ext cx="3418584" cy="222949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49;p23">
            <a:extLst>
              <a:ext uri="{FF2B5EF4-FFF2-40B4-BE49-F238E27FC236}">
                <a16:creationId xmlns:a16="http://schemas.microsoft.com/office/drawing/2014/main" id="{C74D79B0-34E0-4E07-A7E6-7832930D0D29}"/>
              </a:ext>
            </a:extLst>
          </p:cNvPr>
          <p:cNvSpPr/>
          <p:nvPr/>
        </p:nvSpPr>
        <p:spPr>
          <a:xfrm rot="283679">
            <a:off x="4288326" y="714919"/>
            <a:ext cx="3531255" cy="2333616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50;p23">
            <a:extLst>
              <a:ext uri="{FF2B5EF4-FFF2-40B4-BE49-F238E27FC236}">
                <a16:creationId xmlns:a16="http://schemas.microsoft.com/office/drawing/2014/main" id="{8FC92FF1-B891-4B6F-8C19-E9B0874D2320}"/>
              </a:ext>
            </a:extLst>
          </p:cNvPr>
          <p:cNvSpPr/>
          <p:nvPr/>
        </p:nvSpPr>
        <p:spPr>
          <a:xfrm rot="283679">
            <a:off x="7696013" y="1932595"/>
            <a:ext cx="3253889" cy="2243029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50;p2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C07194A-08F5-417D-90AC-C5016AB1F6C0}"/>
              </a:ext>
            </a:extLst>
          </p:cNvPr>
          <p:cNvSpPr/>
          <p:nvPr/>
        </p:nvSpPr>
        <p:spPr>
          <a:xfrm rot="10291891" flipH="1">
            <a:off x="3355247" y="3218391"/>
            <a:ext cx="4602895" cy="3234646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AA67266-397C-44C8-AD2E-9815353C0CF9}"/>
              </a:ext>
            </a:extLst>
          </p:cNvPr>
          <p:cNvSpPr/>
          <p:nvPr/>
        </p:nvSpPr>
        <p:spPr>
          <a:xfrm>
            <a:off x="6926580" y="5349240"/>
            <a:ext cx="182880" cy="1646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4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85AB90-BACA-4FBC-B2B5-6A1D60CE45A5}"/>
              </a:ext>
            </a:extLst>
          </p:cNvPr>
          <p:cNvSpPr txBox="1"/>
          <p:nvPr/>
        </p:nvSpPr>
        <p:spPr>
          <a:xfrm>
            <a:off x="2297430" y="1653827"/>
            <a:ext cx="7052310" cy="283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стараемся создать, такие условия, которые помогут обеспечить формирование навыков для успешной учебы и сдачи ОГЭ, стараемся стимулировать познавательную активность в проектной и исследовательской деятельности.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49;p23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BE1DD52F-5A66-411A-87BC-83FF8BE828E6}"/>
              </a:ext>
            </a:extLst>
          </p:cNvPr>
          <p:cNvSpPr/>
          <p:nvPr/>
        </p:nvSpPr>
        <p:spPr>
          <a:xfrm rot="11175167">
            <a:off x="657431" y="644326"/>
            <a:ext cx="10012269" cy="5376683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663C2817-2832-48D3-895B-E2CC1C5F9146}"/>
              </a:ext>
            </a:extLst>
          </p:cNvPr>
          <p:cNvSpPr/>
          <p:nvPr/>
        </p:nvSpPr>
        <p:spPr>
          <a:xfrm>
            <a:off x="7360920" y="4846320"/>
            <a:ext cx="217170" cy="1485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8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99C17-9BF6-4A03-8E28-C35E9B9E4A6D}"/>
              </a:ext>
            </a:extLst>
          </p:cNvPr>
          <p:cNvSpPr txBox="1"/>
          <p:nvPr/>
        </p:nvSpPr>
        <p:spPr>
          <a:xfrm>
            <a:off x="1668780" y="1277593"/>
            <a:ext cx="8835390" cy="355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Нам кажется, что лучше всего отражает суть системно-деятельностного подхода китайская народная мудрость: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 слышу - я забываю, я вижу - я запоминаю, я делаю – я усваиваю!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48;p23">
            <a:extLst>
              <a:ext uri="{FF2B5EF4-FFF2-40B4-BE49-F238E27FC236}">
                <a16:creationId xmlns:a16="http://schemas.microsoft.com/office/drawing/2014/main" id="{A51AE5D1-0582-4B5A-B6CB-13C4CB0717DD}"/>
              </a:ext>
            </a:extLst>
          </p:cNvPr>
          <p:cNvSpPr/>
          <p:nvPr/>
        </p:nvSpPr>
        <p:spPr>
          <a:xfrm rot="160892">
            <a:off x="619109" y="2605120"/>
            <a:ext cx="10246620" cy="2737094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5AAE5C-C374-48D2-9999-5E74726B2A82}"/>
              </a:ext>
            </a:extLst>
          </p:cNvPr>
          <p:cNvSpPr txBox="1"/>
          <p:nvPr/>
        </p:nvSpPr>
        <p:spPr>
          <a:xfrm>
            <a:off x="1544714" y="1154097"/>
            <a:ext cx="9161755" cy="4533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справка:</a:t>
            </a:r>
            <a:endParaRPr lang="ru-RU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системно-деятельностного подхода было введено в 1985 г. как особого рода понятие, снимающее оппозицию внутри отечественной психологической науки между системным подходом, который разрабатывался в исследованиях классиков нашей отечественной науки (таких, как  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Б.Г.Ананьев</a:t>
            </a:r>
            <a:r>
              <a: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Б.Ф.Ломов</a:t>
            </a:r>
            <a:r>
              <a: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деятельностным, который всегда был системным (его разрабатывали     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Л.С.Выготский</a:t>
            </a:r>
            <a:r>
              <a: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Л.В.Занков</a:t>
            </a:r>
            <a:r>
              <a: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А.Р.Лурия</a:t>
            </a:r>
            <a:r>
              <a: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Д.Б.Эльконин</a:t>
            </a:r>
            <a:r>
              <a:rPr lang="ru-RU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В.В.Давыдов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800" dirty="0"/>
          </a:p>
        </p:txBody>
      </p:sp>
      <p:sp>
        <p:nvSpPr>
          <p:cNvPr id="7" name="Google Shape;248;p23">
            <a:extLst>
              <a:ext uri="{FF2B5EF4-FFF2-40B4-BE49-F238E27FC236}">
                <a16:creationId xmlns:a16="http://schemas.microsoft.com/office/drawing/2014/main" id="{F87B995C-9EDE-4E3E-BB6D-60CAF91CCBD3}"/>
              </a:ext>
            </a:extLst>
          </p:cNvPr>
          <p:cNvSpPr/>
          <p:nvPr/>
        </p:nvSpPr>
        <p:spPr>
          <a:xfrm rot="160892">
            <a:off x="1200543" y="1172718"/>
            <a:ext cx="4892426" cy="599137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2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DE67A12-832A-4022-B316-5A9EAAA2F1E1}"/>
              </a:ext>
            </a:extLst>
          </p:cNvPr>
          <p:cNvSpPr txBox="1"/>
          <p:nvPr/>
        </p:nvSpPr>
        <p:spPr>
          <a:xfrm>
            <a:off x="1447059" y="721880"/>
            <a:ext cx="9490229" cy="551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системно-деятельностный подход?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4747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Системно-деятельностный подход это организация процесса обучения, в котором главное место отводится активной, самостоятельной познавательной деятельности школьника.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Основная особенность деятельностного метода заключается в деятельности обучающихся. Дети «открывают» их сами в процессе самостоятельной исследовательской деятельности. Учитель лишь направляет эту деятельность и подводит итог, давая точную формулировку установленных алгоритмов действия.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253;p23">
            <a:extLst>
              <a:ext uri="{FF2B5EF4-FFF2-40B4-BE49-F238E27FC236}">
                <a16:creationId xmlns:a16="http://schemas.microsoft.com/office/drawing/2014/main" id="{19308F97-2750-4B42-9207-353D8AF65032}"/>
              </a:ext>
            </a:extLst>
          </p:cNvPr>
          <p:cNvSpPr/>
          <p:nvPr/>
        </p:nvSpPr>
        <p:spPr>
          <a:xfrm>
            <a:off x="727969" y="597592"/>
            <a:ext cx="10315851" cy="751814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73;p25">
            <a:extLst>
              <a:ext uri="{FF2B5EF4-FFF2-40B4-BE49-F238E27FC236}">
                <a16:creationId xmlns:a16="http://schemas.microsoft.com/office/drawing/2014/main" id="{6EFD4B30-A620-4706-BB76-824E0B3B96CC}"/>
              </a:ext>
            </a:extLst>
          </p:cNvPr>
          <p:cNvSpPr/>
          <p:nvPr/>
        </p:nvSpPr>
        <p:spPr>
          <a:xfrm>
            <a:off x="1447058" y="3257969"/>
            <a:ext cx="3888421" cy="171031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3E3C5-8DED-4199-ABBB-99B741921C01}"/>
              </a:ext>
            </a:extLst>
          </p:cNvPr>
          <p:cNvSpPr txBox="1"/>
          <p:nvPr/>
        </p:nvSpPr>
        <p:spPr>
          <a:xfrm>
            <a:off x="1480352" y="838128"/>
            <a:ext cx="9279384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Рассмотрим, как системно - деятельностный подход реализуется на уроках физики при подготовке к ОГЭ и ЕГЕ.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4BED7-28F8-4F2B-A3CC-D26238241716}"/>
              </a:ext>
            </a:extLst>
          </p:cNvPr>
          <p:cNvSpPr txBox="1"/>
          <p:nvPr/>
        </p:nvSpPr>
        <p:spPr>
          <a:xfrm>
            <a:off x="1480351" y="1902162"/>
            <a:ext cx="94036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подход на уроках физики осуществляется посредством: − вовлечения учащихся в игровую, оценочно‐дискуссионную, исследовательскую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− моделирования и анализа жизненных ситуаций на уроках; − использования активных методик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стараемся создать, такие условия, которые помогут обеспечить формирование навыков для успешной учебы и сдачи ОГЭ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стараемся стимулировать познавательную активность в проектной и исследовательской деятельности. </a:t>
            </a:r>
            <a:endParaRPr lang="ru-RU" sz="2800" dirty="0"/>
          </a:p>
        </p:txBody>
      </p:sp>
      <p:sp>
        <p:nvSpPr>
          <p:cNvPr id="6" name="Google Shape;273;p25">
            <a:extLst>
              <a:ext uri="{FF2B5EF4-FFF2-40B4-BE49-F238E27FC236}">
                <a16:creationId xmlns:a16="http://schemas.microsoft.com/office/drawing/2014/main" id="{2136A062-A62C-44C2-BB46-E511619811FA}"/>
              </a:ext>
            </a:extLst>
          </p:cNvPr>
          <p:cNvSpPr/>
          <p:nvPr/>
        </p:nvSpPr>
        <p:spPr>
          <a:xfrm flipV="1">
            <a:off x="1376040" y="4474345"/>
            <a:ext cx="8575830" cy="15092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3;p25">
            <a:extLst>
              <a:ext uri="{FF2B5EF4-FFF2-40B4-BE49-F238E27FC236}">
                <a16:creationId xmlns:a16="http://schemas.microsoft.com/office/drawing/2014/main" id="{481C77C3-624A-48CB-860B-079E2A072250}"/>
              </a:ext>
            </a:extLst>
          </p:cNvPr>
          <p:cNvSpPr/>
          <p:nvPr/>
        </p:nvSpPr>
        <p:spPr>
          <a:xfrm flipV="1">
            <a:off x="1376040" y="1791648"/>
            <a:ext cx="8575830" cy="15092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75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B3098-DF2E-4DFC-A502-97C64F9B5363}"/>
              </a:ext>
            </a:extLst>
          </p:cNvPr>
          <p:cNvSpPr txBox="1"/>
          <p:nvPr/>
        </p:nvSpPr>
        <p:spPr>
          <a:xfrm>
            <a:off x="1212782" y="766732"/>
            <a:ext cx="95386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Уже в 7-8-ом классах мы знакомим  учащихся с формой проведения ОГЭ, его целями и задачами, бланками 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КИМами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критериями оценки. Знакомим с пособиями, которые могут помочь учащимся при самостоятельной подготовке к итоговой аттестации, и рекомендуем школьникам, какими Internet-ресурсами они могут воспользоваться.</a:t>
            </a:r>
          </a:p>
          <a:p>
            <a:pPr indent="449580" algn="just"/>
            <a:r>
              <a:rPr lang="ru-RU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Работа в тестовых технологиях  занимает  определенное место не только в системе контроля образовательных достижений, но и вообще в системе уроков уже в 7 классе. Технологичность тестовых заданий позволяет обращаться к ним часто и без существенного ущерба для других форм и методов работы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Google Shape;273;p25">
            <a:extLst>
              <a:ext uri="{FF2B5EF4-FFF2-40B4-BE49-F238E27FC236}">
                <a16:creationId xmlns:a16="http://schemas.microsoft.com/office/drawing/2014/main" id="{A234F0F0-1376-4D15-A666-CDCB7E3397BC}"/>
              </a:ext>
            </a:extLst>
          </p:cNvPr>
          <p:cNvSpPr/>
          <p:nvPr/>
        </p:nvSpPr>
        <p:spPr>
          <a:xfrm flipV="1">
            <a:off x="1077657" y="3735951"/>
            <a:ext cx="8575830" cy="15092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44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B9841B-0A3F-4093-B4BF-7FC95C470C0D}"/>
              </a:ext>
            </a:extLst>
          </p:cNvPr>
          <p:cNvSpPr txBox="1"/>
          <p:nvPr/>
        </p:nvSpPr>
        <p:spPr>
          <a:xfrm>
            <a:off x="1472665" y="845444"/>
            <a:ext cx="9336505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Реализацию деятельностного подхода при проведении целого урока физики, можно продемонстрировать на примере урока изучения нового материала по теме: «ИНЕРЦИЯ» (знакомство с законами Ньютона, часто встречающиеся в ОГЭ и ЕГЭ) 7 класс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B1D2-9FA7-4C6D-8D13-99C1AD7972D9}"/>
              </a:ext>
            </a:extLst>
          </p:cNvPr>
          <p:cNvSpPr txBox="1"/>
          <p:nvPr/>
        </p:nvSpPr>
        <p:spPr>
          <a:xfrm>
            <a:off x="1472665" y="2500962"/>
            <a:ext cx="924667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цель урока состоит в том, чтобы: − сформировать представление об ИНЕРЦИИ и взаимодействии тел, как об одном из явлений физики.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38C15-97ED-48B9-BEDF-474A573A5B1F}"/>
              </a:ext>
            </a:extLst>
          </p:cNvPr>
          <p:cNvSpPr txBox="1"/>
          <p:nvPr/>
        </p:nvSpPr>
        <p:spPr>
          <a:xfrm>
            <a:off x="1395663" y="3826513"/>
            <a:ext cx="92466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Предметные задачи: выяснить физическое содержание явления «инерция», формировать умения находить проявления инерции в окружающем мире. Метапредметные: продолжить развивать внимание, память, логическое мышление, умение делать выводы. </a:t>
            </a:r>
            <a:endParaRPr lang="ru-RU" sz="2800" dirty="0"/>
          </a:p>
        </p:txBody>
      </p:sp>
      <p:sp>
        <p:nvSpPr>
          <p:cNvPr id="10" name="Google Shape;273;p25">
            <a:extLst>
              <a:ext uri="{FF2B5EF4-FFF2-40B4-BE49-F238E27FC236}">
                <a16:creationId xmlns:a16="http://schemas.microsoft.com/office/drawing/2014/main" id="{2E4D7418-91E3-4551-B4D4-940964002064}"/>
              </a:ext>
            </a:extLst>
          </p:cNvPr>
          <p:cNvSpPr/>
          <p:nvPr/>
        </p:nvSpPr>
        <p:spPr>
          <a:xfrm flipV="1">
            <a:off x="1077657" y="3735951"/>
            <a:ext cx="8575830" cy="15092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05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2C75B5-A12F-4987-835D-3A3F0A6FF7FA}"/>
              </a:ext>
            </a:extLst>
          </p:cNvPr>
          <p:cNvSpPr txBox="1"/>
          <p:nvPr/>
        </p:nvSpPr>
        <p:spPr>
          <a:xfrm>
            <a:off x="1405287" y="897161"/>
            <a:ext cx="92466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Задача учителя на этом этапе урока заключается, в том, чтобы не давать новые знания в готовом виде, а организовать работу учащихся так, чтобы они сами додумались до решения проблемы урока в процессе самостоятельной исследовательской деятельности, и сами объяснили, значение явления</a:t>
            </a:r>
            <a:r>
              <a:rPr lang="ru-RU" sz="28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B88B6-2E84-47EE-92B7-ACAB06F98926}"/>
              </a:ext>
            </a:extLst>
          </p:cNvPr>
          <p:cNvSpPr txBox="1"/>
          <p:nvPr/>
        </p:nvSpPr>
        <p:spPr>
          <a:xfrm>
            <a:off x="1552676" y="4399384"/>
            <a:ext cx="92466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 быстрой проверки усвоения новой темы, учащиеся выполняют задания 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pres?slideindex=1&amp;slidetitle="/>
              </a:rPr>
              <a:t>5 на5 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action="ppaction://hlinkpres?slideindex=1&amp;slidetitle="/>
              </a:rPr>
              <a:t>(10 на 5)</a:t>
            </a:r>
            <a:endParaRPr lang="ru-RU" sz="3200" dirty="0"/>
          </a:p>
        </p:txBody>
      </p:sp>
      <p:sp>
        <p:nvSpPr>
          <p:cNvPr id="5" name="Google Shape;248;p23">
            <a:extLst>
              <a:ext uri="{FF2B5EF4-FFF2-40B4-BE49-F238E27FC236}">
                <a16:creationId xmlns:a16="http://schemas.microsoft.com/office/drawing/2014/main" id="{146C4B1A-3776-4528-A68A-B4954E455AF5}"/>
              </a:ext>
            </a:extLst>
          </p:cNvPr>
          <p:cNvSpPr/>
          <p:nvPr/>
        </p:nvSpPr>
        <p:spPr>
          <a:xfrm rot="160892">
            <a:off x="630539" y="3469912"/>
            <a:ext cx="10246620" cy="2737094"/>
          </a:xfrm>
          <a:custGeom>
            <a:avLst/>
            <a:gdLst/>
            <a:ahLst/>
            <a:cxnLst/>
            <a:rect l="l" t="t" r="r" b="b"/>
            <a:pathLst>
              <a:path w="2558166" h="967753" extrusionOk="0">
                <a:moveTo>
                  <a:pt x="1660108" y="480"/>
                </a:moveTo>
                <a:cubicBezTo>
                  <a:pt x="1567649" y="-1099"/>
                  <a:pt x="1475149" y="1241"/>
                  <a:pt x="1382933" y="7183"/>
                </a:cubicBezTo>
                <a:cubicBezTo>
                  <a:pt x="1246997" y="15948"/>
                  <a:pt x="1111425" y="32011"/>
                  <a:pt x="977513" y="56898"/>
                </a:cubicBezTo>
                <a:cubicBezTo>
                  <a:pt x="864530" y="77888"/>
                  <a:pt x="752802" y="105452"/>
                  <a:pt x="642773" y="138493"/>
                </a:cubicBezTo>
                <a:cubicBezTo>
                  <a:pt x="563795" y="162214"/>
                  <a:pt x="485666" y="188438"/>
                  <a:pt x="409602" y="220467"/>
                </a:cubicBezTo>
                <a:cubicBezTo>
                  <a:pt x="326737" y="255378"/>
                  <a:pt x="245571" y="296499"/>
                  <a:pt x="172665" y="349505"/>
                </a:cubicBezTo>
                <a:cubicBezTo>
                  <a:pt x="124857" y="384274"/>
                  <a:pt x="79963" y="424934"/>
                  <a:pt x="46809" y="474236"/>
                </a:cubicBezTo>
                <a:cubicBezTo>
                  <a:pt x="18229" y="516737"/>
                  <a:pt x="-554" y="566359"/>
                  <a:pt x="12" y="618070"/>
                </a:cubicBezTo>
                <a:cubicBezTo>
                  <a:pt x="215" y="638857"/>
                  <a:pt x="3696" y="659231"/>
                  <a:pt x="11509" y="678541"/>
                </a:cubicBezTo>
                <a:cubicBezTo>
                  <a:pt x="20981" y="701911"/>
                  <a:pt x="35838" y="722690"/>
                  <a:pt x="53245" y="740781"/>
                </a:cubicBezTo>
                <a:cubicBezTo>
                  <a:pt x="75591" y="763968"/>
                  <a:pt x="102066" y="782885"/>
                  <a:pt x="129795" y="799098"/>
                </a:cubicBezTo>
                <a:cubicBezTo>
                  <a:pt x="176430" y="826374"/>
                  <a:pt x="227112" y="846619"/>
                  <a:pt x="278321" y="863487"/>
                </a:cubicBezTo>
                <a:cubicBezTo>
                  <a:pt x="359000" y="890075"/>
                  <a:pt x="442351" y="908523"/>
                  <a:pt x="525985" y="922946"/>
                </a:cubicBezTo>
                <a:cubicBezTo>
                  <a:pt x="631317" y="941102"/>
                  <a:pt x="737581" y="952417"/>
                  <a:pt x="844168" y="959630"/>
                </a:cubicBezTo>
                <a:cubicBezTo>
                  <a:pt x="1061795" y="974366"/>
                  <a:pt x="1280799" y="969273"/>
                  <a:pt x="1497293" y="942555"/>
                </a:cubicBezTo>
                <a:cubicBezTo>
                  <a:pt x="1556962" y="935188"/>
                  <a:pt x="1616469" y="926302"/>
                  <a:pt x="1675653" y="915733"/>
                </a:cubicBezTo>
                <a:cubicBezTo>
                  <a:pt x="1704718" y="910551"/>
                  <a:pt x="1733743" y="905155"/>
                  <a:pt x="1762566" y="898908"/>
                </a:cubicBezTo>
                <a:cubicBezTo>
                  <a:pt x="1852637" y="879405"/>
                  <a:pt x="1941453" y="855561"/>
                  <a:pt x="2029256" y="827560"/>
                </a:cubicBezTo>
                <a:cubicBezTo>
                  <a:pt x="2106819" y="802814"/>
                  <a:pt x="2183490" y="774247"/>
                  <a:pt x="2257450" y="740149"/>
                </a:cubicBezTo>
                <a:cubicBezTo>
                  <a:pt x="2315540" y="713375"/>
                  <a:pt x="2372497" y="683196"/>
                  <a:pt x="2424556" y="645901"/>
                </a:cubicBezTo>
                <a:cubicBezTo>
                  <a:pt x="2459856" y="620632"/>
                  <a:pt x="2493617" y="591640"/>
                  <a:pt x="2519566" y="556591"/>
                </a:cubicBezTo>
                <a:cubicBezTo>
                  <a:pt x="2535879" y="534553"/>
                  <a:pt x="2549036" y="509782"/>
                  <a:pt x="2554865" y="482838"/>
                </a:cubicBezTo>
                <a:cubicBezTo>
                  <a:pt x="2557658" y="470038"/>
                  <a:pt x="2558711" y="456825"/>
                  <a:pt x="2557901" y="443749"/>
                </a:cubicBezTo>
                <a:cubicBezTo>
                  <a:pt x="2553165" y="368325"/>
                  <a:pt x="2488233" y="317322"/>
                  <a:pt x="2426459" y="284735"/>
                </a:cubicBezTo>
                <a:cubicBezTo>
                  <a:pt x="2417270" y="279877"/>
                  <a:pt x="2407959" y="275275"/>
                  <a:pt x="2398527" y="270943"/>
                </a:cubicBezTo>
                <a:cubicBezTo>
                  <a:pt x="2386544" y="265458"/>
                  <a:pt x="2374359" y="260430"/>
                  <a:pt x="2362094" y="255637"/>
                </a:cubicBezTo>
                <a:cubicBezTo>
                  <a:pt x="2344605" y="248812"/>
                  <a:pt x="2326956" y="242626"/>
                  <a:pt x="2309063" y="236915"/>
                </a:cubicBezTo>
                <a:cubicBezTo>
                  <a:pt x="2285017" y="229223"/>
                  <a:pt x="2260566" y="222349"/>
                  <a:pt x="2236075" y="216168"/>
                </a:cubicBezTo>
                <a:cubicBezTo>
                  <a:pt x="2158432" y="196583"/>
                  <a:pt x="2079292" y="183184"/>
                  <a:pt x="1999907" y="173031"/>
                </a:cubicBezTo>
                <a:cubicBezTo>
                  <a:pt x="1911051" y="161664"/>
                  <a:pt x="1821709" y="154491"/>
                  <a:pt x="1732205" y="150386"/>
                </a:cubicBezTo>
                <a:cubicBezTo>
                  <a:pt x="1517128" y="140525"/>
                  <a:pt x="1300027" y="146738"/>
                  <a:pt x="1086286" y="173663"/>
                </a:cubicBezTo>
                <a:cubicBezTo>
                  <a:pt x="1078757" y="174557"/>
                  <a:pt x="1073373" y="181431"/>
                  <a:pt x="1074263" y="188969"/>
                </a:cubicBezTo>
                <a:cubicBezTo>
                  <a:pt x="1075154" y="196506"/>
                  <a:pt x="1082036" y="201882"/>
                  <a:pt x="1089565" y="200987"/>
                </a:cubicBezTo>
                <a:cubicBezTo>
                  <a:pt x="1295494" y="178030"/>
                  <a:pt x="1503891" y="174484"/>
                  <a:pt x="1710710" y="185932"/>
                </a:cubicBezTo>
                <a:cubicBezTo>
                  <a:pt x="1793494" y="190515"/>
                  <a:pt x="1876075" y="197692"/>
                  <a:pt x="1958293" y="208323"/>
                </a:cubicBezTo>
                <a:cubicBezTo>
                  <a:pt x="2037758" y="218605"/>
                  <a:pt x="2117020" y="232150"/>
                  <a:pt x="2194825" y="251463"/>
                </a:cubicBezTo>
                <a:cubicBezTo>
                  <a:pt x="2219316" y="257532"/>
                  <a:pt x="2243645" y="264126"/>
                  <a:pt x="2267691" y="271579"/>
                </a:cubicBezTo>
                <a:cubicBezTo>
                  <a:pt x="2287567" y="277720"/>
                  <a:pt x="2307201" y="284444"/>
                  <a:pt x="2326672" y="291819"/>
                </a:cubicBezTo>
                <a:cubicBezTo>
                  <a:pt x="2342339" y="297762"/>
                  <a:pt x="2357883" y="304211"/>
                  <a:pt x="2373064" y="311299"/>
                </a:cubicBezTo>
                <a:cubicBezTo>
                  <a:pt x="2383508" y="316157"/>
                  <a:pt x="2393750" y="321322"/>
                  <a:pt x="2403829" y="326860"/>
                </a:cubicBezTo>
                <a:cubicBezTo>
                  <a:pt x="2411562" y="331114"/>
                  <a:pt x="2419131" y="335640"/>
                  <a:pt x="2426580" y="340397"/>
                </a:cubicBezTo>
                <a:cubicBezTo>
                  <a:pt x="2464309" y="364463"/>
                  <a:pt x="2506288" y="400750"/>
                  <a:pt x="2506935" y="449316"/>
                </a:cubicBezTo>
                <a:cubicBezTo>
                  <a:pt x="2507016" y="455797"/>
                  <a:pt x="2506328" y="462326"/>
                  <a:pt x="2505033" y="468670"/>
                </a:cubicBezTo>
                <a:cubicBezTo>
                  <a:pt x="2500216" y="491922"/>
                  <a:pt x="2487100" y="512721"/>
                  <a:pt x="2472121" y="530784"/>
                </a:cubicBezTo>
                <a:cubicBezTo>
                  <a:pt x="2447225" y="560846"/>
                  <a:pt x="2415650" y="585155"/>
                  <a:pt x="2383184" y="606561"/>
                </a:cubicBezTo>
                <a:cubicBezTo>
                  <a:pt x="2331894" y="640416"/>
                  <a:pt x="2276232" y="667668"/>
                  <a:pt x="2219640" y="691442"/>
                </a:cubicBezTo>
                <a:cubicBezTo>
                  <a:pt x="2147381" y="721795"/>
                  <a:pt x="2072855" y="746723"/>
                  <a:pt x="1997479" y="768105"/>
                </a:cubicBezTo>
                <a:cubicBezTo>
                  <a:pt x="1913683" y="791880"/>
                  <a:pt x="1828591" y="810838"/>
                  <a:pt x="1743095" y="827435"/>
                </a:cubicBezTo>
                <a:cubicBezTo>
                  <a:pt x="1706783" y="834487"/>
                  <a:pt x="1670552" y="841372"/>
                  <a:pt x="1634038" y="847424"/>
                </a:cubicBezTo>
                <a:cubicBezTo>
                  <a:pt x="1543360" y="862455"/>
                  <a:pt x="1451953" y="874053"/>
                  <a:pt x="1360304" y="881323"/>
                </a:cubicBezTo>
                <a:cubicBezTo>
                  <a:pt x="1193318" y="894573"/>
                  <a:pt x="1025402" y="893375"/>
                  <a:pt x="858458" y="880441"/>
                </a:cubicBezTo>
                <a:cubicBezTo>
                  <a:pt x="762315" y="872992"/>
                  <a:pt x="666455" y="861160"/>
                  <a:pt x="571527" y="844133"/>
                </a:cubicBezTo>
                <a:cubicBezTo>
                  <a:pt x="490281" y="829560"/>
                  <a:pt x="409318" y="811348"/>
                  <a:pt x="330785" y="785690"/>
                </a:cubicBezTo>
                <a:cubicBezTo>
                  <a:pt x="289615" y="772230"/>
                  <a:pt x="249093" y="756653"/>
                  <a:pt x="210393" y="737113"/>
                </a:cubicBezTo>
                <a:cubicBezTo>
                  <a:pt x="178535" y="721038"/>
                  <a:pt x="146231" y="701923"/>
                  <a:pt x="121699" y="675630"/>
                </a:cubicBezTo>
                <a:cubicBezTo>
                  <a:pt x="110445" y="663579"/>
                  <a:pt x="100244" y="649147"/>
                  <a:pt x="97167" y="632619"/>
                </a:cubicBezTo>
                <a:cubicBezTo>
                  <a:pt x="93807" y="614645"/>
                  <a:pt x="97167" y="593850"/>
                  <a:pt x="102835" y="576702"/>
                </a:cubicBezTo>
                <a:cubicBezTo>
                  <a:pt x="107935" y="561335"/>
                  <a:pt x="115505" y="546839"/>
                  <a:pt x="124330" y="533314"/>
                </a:cubicBezTo>
                <a:cubicBezTo>
                  <a:pt x="137527" y="513130"/>
                  <a:pt x="153639" y="494934"/>
                  <a:pt x="171046" y="478284"/>
                </a:cubicBezTo>
                <a:cubicBezTo>
                  <a:pt x="214361" y="436787"/>
                  <a:pt x="265650" y="403746"/>
                  <a:pt x="318033" y="374931"/>
                </a:cubicBezTo>
                <a:cubicBezTo>
                  <a:pt x="389280" y="335737"/>
                  <a:pt x="464494" y="303915"/>
                  <a:pt x="541045" y="276639"/>
                </a:cubicBezTo>
                <a:cubicBezTo>
                  <a:pt x="625529" y="246525"/>
                  <a:pt x="712037" y="221880"/>
                  <a:pt x="799638" y="202631"/>
                </a:cubicBezTo>
                <a:cubicBezTo>
                  <a:pt x="840525" y="193644"/>
                  <a:pt x="881653" y="185851"/>
                  <a:pt x="922863" y="178342"/>
                </a:cubicBezTo>
                <a:cubicBezTo>
                  <a:pt x="992815" y="165595"/>
                  <a:pt x="1063131" y="155130"/>
                  <a:pt x="1133730" y="146589"/>
                </a:cubicBezTo>
                <a:cubicBezTo>
                  <a:pt x="1276346" y="129336"/>
                  <a:pt x="1419811" y="120405"/>
                  <a:pt x="1563439" y="120025"/>
                </a:cubicBezTo>
                <a:cubicBezTo>
                  <a:pt x="1683587" y="119709"/>
                  <a:pt x="1803897" y="125802"/>
                  <a:pt x="1923236" y="139634"/>
                </a:cubicBezTo>
                <a:cubicBezTo>
                  <a:pt x="1970073" y="145059"/>
                  <a:pt x="2016667" y="151904"/>
                  <a:pt x="2063140" y="159620"/>
                </a:cubicBezTo>
                <a:cubicBezTo>
                  <a:pt x="2097022" y="165093"/>
                  <a:pt x="2128922" y="142144"/>
                  <a:pt x="2134387" y="108261"/>
                </a:cubicBezTo>
                <a:cubicBezTo>
                  <a:pt x="2139851" y="74374"/>
                  <a:pt x="2116777" y="42382"/>
                  <a:pt x="2082894" y="36913"/>
                </a:cubicBezTo>
                <a:cubicBezTo>
                  <a:pt x="2034316" y="29290"/>
                  <a:pt x="1985658" y="22534"/>
                  <a:pt x="1936757" y="17304"/>
                </a:cubicBezTo>
                <a:cubicBezTo>
                  <a:pt x="1844864" y="7475"/>
                  <a:pt x="1752567" y="2059"/>
                  <a:pt x="1660108" y="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18D2809-29C3-4350-9E19-E9102C6D8B7C}"/>
              </a:ext>
            </a:extLst>
          </p:cNvPr>
          <p:cNvSpPr/>
          <p:nvPr/>
        </p:nvSpPr>
        <p:spPr>
          <a:xfrm>
            <a:off x="8081010" y="5476602"/>
            <a:ext cx="296376" cy="1772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2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6E38D-8666-48EE-A7B3-AA83C39AB5D9}"/>
              </a:ext>
            </a:extLst>
          </p:cNvPr>
          <p:cNvSpPr txBox="1"/>
          <p:nvPr/>
        </p:nvSpPr>
        <p:spPr>
          <a:xfrm>
            <a:off x="1463040" y="1096335"/>
            <a:ext cx="9246870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 мы знаем, лабораторные работы, это практическая часть ОГЭ по физике.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73;p25">
            <a:extLst>
              <a:ext uri="{FF2B5EF4-FFF2-40B4-BE49-F238E27FC236}">
                <a16:creationId xmlns:a16="http://schemas.microsoft.com/office/drawing/2014/main" id="{334B385B-477C-4728-8EF7-B8F1D4C2CC71}"/>
              </a:ext>
            </a:extLst>
          </p:cNvPr>
          <p:cNvSpPr/>
          <p:nvPr/>
        </p:nvSpPr>
        <p:spPr>
          <a:xfrm flipV="1">
            <a:off x="1180527" y="2170041"/>
            <a:ext cx="8575830" cy="150920"/>
          </a:xfrm>
          <a:custGeom>
            <a:avLst/>
            <a:gdLst/>
            <a:ahLst/>
            <a:cxnLst/>
            <a:rect l="l" t="t" r="r" b="b"/>
            <a:pathLst>
              <a:path w="6667393" h="171031" extrusionOk="0">
                <a:moveTo>
                  <a:pt x="86024" y="2"/>
                </a:moveTo>
                <a:cubicBezTo>
                  <a:pt x="38811" y="-294"/>
                  <a:pt x="297" y="37678"/>
                  <a:pt x="2" y="84887"/>
                </a:cubicBezTo>
                <a:cubicBezTo>
                  <a:pt x="-298" y="132088"/>
                  <a:pt x="37799" y="170626"/>
                  <a:pt x="85012" y="170909"/>
                </a:cubicBezTo>
                <a:cubicBezTo>
                  <a:pt x="326434" y="170991"/>
                  <a:pt x="567824" y="171274"/>
                  <a:pt x="809246" y="170545"/>
                </a:cubicBezTo>
                <a:cubicBezTo>
                  <a:pt x="875478" y="170343"/>
                  <a:pt x="941754" y="170343"/>
                  <a:pt x="1007985" y="169897"/>
                </a:cubicBezTo>
                <a:cubicBezTo>
                  <a:pt x="1093449" y="169331"/>
                  <a:pt x="1178820" y="168724"/>
                  <a:pt x="1264280" y="167509"/>
                </a:cubicBezTo>
                <a:cubicBezTo>
                  <a:pt x="1309153" y="166861"/>
                  <a:pt x="1354132" y="165445"/>
                  <a:pt x="1399005" y="164837"/>
                </a:cubicBezTo>
                <a:cubicBezTo>
                  <a:pt x="1441729" y="164271"/>
                  <a:pt x="1484425" y="163785"/>
                  <a:pt x="1527157" y="163582"/>
                </a:cubicBezTo>
                <a:cubicBezTo>
                  <a:pt x="1557061" y="163421"/>
                  <a:pt x="1586940" y="163825"/>
                  <a:pt x="1616847" y="163947"/>
                </a:cubicBezTo>
                <a:cubicBezTo>
                  <a:pt x="1674529" y="164190"/>
                  <a:pt x="1732219" y="164433"/>
                  <a:pt x="1789905" y="164716"/>
                </a:cubicBezTo>
                <a:cubicBezTo>
                  <a:pt x="1935184" y="165404"/>
                  <a:pt x="2080430" y="165647"/>
                  <a:pt x="2225710" y="165606"/>
                </a:cubicBezTo>
                <a:cubicBezTo>
                  <a:pt x="2606023" y="165485"/>
                  <a:pt x="2986336" y="160789"/>
                  <a:pt x="3366649" y="159899"/>
                </a:cubicBezTo>
                <a:cubicBezTo>
                  <a:pt x="3535440" y="159494"/>
                  <a:pt x="3704247" y="159939"/>
                  <a:pt x="3873053" y="160668"/>
                </a:cubicBezTo>
                <a:cubicBezTo>
                  <a:pt x="3967051" y="161073"/>
                  <a:pt x="4061008" y="162166"/>
                  <a:pt x="4155005" y="161801"/>
                </a:cubicBezTo>
                <a:cubicBezTo>
                  <a:pt x="4266127" y="161356"/>
                  <a:pt x="4377248" y="158967"/>
                  <a:pt x="4488368" y="157510"/>
                </a:cubicBezTo>
                <a:cubicBezTo>
                  <a:pt x="4644343" y="155446"/>
                  <a:pt x="4800317" y="154231"/>
                  <a:pt x="4956292" y="153057"/>
                </a:cubicBezTo>
                <a:cubicBezTo>
                  <a:pt x="5520317" y="148847"/>
                  <a:pt x="6084382" y="147430"/>
                  <a:pt x="6648408" y="145487"/>
                </a:cubicBezTo>
                <a:cubicBezTo>
                  <a:pt x="6658852" y="145528"/>
                  <a:pt x="6667312" y="137189"/>
                  <a:pt x="6667393" y="126745"/>
                </a:cubicBezTo>
                <a:cubicBezTo>
                  <a:pt x="6667434" y="116341"/>
                  <a:pt x="6659095" y="107840"/>
                  <a:pt x="6648650" y="107799"/>
                </a:cubicBezTo>
                <a:cubicBezTo>
                  <a:pt x="6082561" y="98731"/>
                  <a:pt x="5516431" y="90149"/>
                  <a:pt x="4950341" y="78815"/>
                </a:cubicBezTo>
                <a:cubicBezTo>
                  <a:pt x="4794407" y="75690"/>
                  <a:pt x="4638473" y="72564"/>
                  <a:pt x="4482539" y="68569"/>
                </a:cubicBezTo>
                <a:cubicBezTo>
                  <a:pt x="4373604" y="65776"/>
                  <a:pt x="4264629" y="61877"/>
                  <a:pt x="4155653" y="60092"/>
                </a:cubicBezTo>
                <a:cubicBezTo>
                  <a:pt x="4061656" y="58550"/>
                  <a:pt x="3967658" y="58582"/>
                  <a:pt x="3873661" y="57813"/>
                </a:cubicBezTo>
                <a:cubicBezTo>
                  <a:pt x="3704895" y="56437"/>
                  <a:pt x="3536168" y="54761"/>
                  <a:pt x="3367406" y="52251"/>
                </a:cubicBezTo>
                <a:cubicBezTo>
                  <a:pt x="2987138" y="46591"/>
                  <a:pt x="2606877" y="37014"/>
                  <a:pt x="2226596" y="32136"/>
                </a:cubicBezTo>
                <a:cubicBezTo>
                  <a:pt x="2081325" y="30270"/>
                  <a:pt x="1936066" y="28598"/>
                  <a:pt x="1790787" y="27452"/>
                </a:cubicBezTo>
                <a:cubicBezTo>
                  <a:pt x="1730972" y="26982"/>
                  <a:pt x="1671100" y="26570"/>
                  <a:pt x="1611281" y="26063"/>
                </a:cubicBezTo>
                <a:cubicBezTo>
                  <a:pt x="1583511" y="25829"/>
                  <a:pt x="1555806" y="25780"/>
                  <a:pt x="1528039" y="25302"/>
                </a:cubicBezTo>
                <a:cubicBezTo>
                  <a:pt x="1485320" y="24570"/>
                  <a:pt x="1442604" y="23643"/>
                  <a:pt x="1399892" y="22521"/>
                </a:cubicBezTo>
                <a:cubicBezTo>
                  <a:pt x="1355027" y="21343"/>
                  <a:pt x="1310157" y="19421"/>
                  <a:pt x="1265292" y="18218"/>
                </a:cubicBezTo>
                <a:cubicBezTo>
                  <a:pt x="1179856" y="15931"/>
                  <a:pt x="1094319" y="14162"/>
                  <a:pt x="1008867" y="12527"/>
                </a:cubicBezTo>
                <a:cubicBezTo>
                  <a:pt x="942648" y="11260"/>
                  <a:pt x="876482" y="10397"/>
                  <a:pt x="810258" y="9365"/>
                </a:cubicBezTo>
                <a:cubicBezTo>
                  <a:pt x="568865" y="5600"/>
                  <a:pt x="327426" y="2965"/>
                  <a:pt x="86024" y="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E279A-911B-4369-A2FE-8E085755AB7D}"/>
              </a:ext>
            </a:extLst>
          </p:cNvPr>
          <p:cNvSpPr txBox="1"/>
          <p:nvPr/>
        </p:nvSpPr>
        <p:spPr>
          <a:xfrm>
            <a:off x="1463040" y="2491740"/>
            <a:ext cx="82410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Некоторые лабораторные работы даются ребятам на дом, они с большим удовольствием делают их, о чем снимают ролики и выкладывают в сообществе в ВК  </a:t>
            </a:r>
            <a:r>
              <a:rPr lang="ru-RU" sz="3600" dirty="0">
                <a:hlinkClick r:id="rId2" action="ppaction://hlinkfile"/>
              </a:rPr>
              <a:t>«СЕМИКЛАШКИ 67»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348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75EEB0-CBE7-40FF-96C4-8DE0FF19E855}"/>
              </a:ext>
            </a:extLst>
          </p:cNvPr>
          <p:cNvSpPr txBox="1"/>
          <p:nvPr/>
        </p:nvSpPr>
        <p:spPr>
          <a:xfrm>
            <a:off x="1360170" y="677124"/>
            <a:ext cx="9189720" cy="5503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 проведении лабораторных </a:t>
            </a:r>
            <a:r>
              <a:rPr lang="ru-RU" sz="360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работ,в</a:t>
            </a:r>
            <a:r>
              <a:rPr lang="ru-RU" sz="36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классе например: «Исследование зависимости Архимедовой силы» или «От чего зависит сила трения»  класс разбивается на группы, и каждая проводит свое исследование, а затем высказывает предположения, в конце делается общий вывод.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(что мы сейчас с вами и попробуем сделать)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9281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 Template">
  <a:themeElements>
    <a:clrScheme name="Simple Light">
      <a:dk1>
        <a:srgbClr val="1A3B58"/>
      </a:dk1>
      <a:lt1>
        <a:srgbClr val="AF96DB"/>
      </a:lt1>
      <a:dk2>
        <a:srgbClr val="000000"/>
      </a:dk2>
      <a:lt2>
        <a:srgbClr val="FFFFFF"/>
      </a:lt2>
      <a:accent1>
        <a:srgbClr val="FFC8DD"/>
      </a:accent1>
      <a:accent2>
        <a:srgbClr val="BDE0FE"/>
      </a:accent2>
      <a:accent3>
        <a:srgbClr val="E8D2F8"/>
      </a:accent3>
      <a:accent4>
        <a:srgbClr val="FFC8DD"/>
      </a:accent4>
      <a:accent5>
        <a:srgbClr val="BDE0FE"/>
      </a:accent5>
      <a:accent6>
        <a:srgbClr val="E8D2F8"/>
      </a:accent6>
      <a:hlink>
        <a:srgbClr val="99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867</Words>
  <Application>Microsoft Office PowerPoint</Application>
  <PresentationFormat>Широкоэкранный</PresentationFormat>
  <Paragraphs>42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Sriracha</vt:lpstr>
      <vt:lpstr>Open Sans</vt:lpstr>
      <vt:lpstr>Calibri</vt:lpstr>
      <vt:lpstr>Poppins Light</vt:lpstr>
      <vt:lpstr>Arial</vt:lpstr>
      <vt:lpstr>Maven Pro</vt:lpstr>
      <vt:lpstr>SlidesMania Template</vt:lpstr>
      <vt:lpstr>Деятельностное содержание образования на уроках физики при подготовке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Деятельностное содержание образования на уроках физики при подготовке к ОГЭ</dc:title>
  <dc:creator>Margo</dc:creator>
  <cp:lastModifiedBy>Margo</cp:lastModifiedBy>
  <cp:revision>24</cp:revision>
  <dcterms:modified xsi:type="dcterms:W3CDTF">2024-11-28T16:40:27Z</dcterms:modified>
</cp:coreProperties>
</file>